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312" r:id="rId2"/>
    <p:sldId id="308" r:id="rId3"/>
    <p:sldId id="260" r:id="rId4"/>
    <p:sldId id="259" r:id="rId5"/>
    <p:sldId id="339" r:id="rId6"/>
    <p:sldId id="340" r:id="rId7"/>
    <p:sldId id="341" r:id="rId8"/>
    <p:sldId id="342" r:id="rId9"/>
    <p:sldId id="343" r:id="rId10"/>
    <p:sldId id="344" r:id="rId11"/>
    <p:sldId id="345" r:id="rId12"/>
    <p:sldId id="266" r:id="rId13"/>
    <p:sldId id="267" r:id="rId14"/>
    <p:sldId id="302" r:id="rId15"/>
    <p:sldId id="303" r:id="rId16"/>
    <p:sldId id="304" r:id="rId17"/>
    <p:sldId id="272" r:id="rId18"/>
    <p:sldId id="274" r:id="rId19"/>
    <p:sldId id="306" r:id="rId20"/>
    <p:sldId id="351" r:id="rId21"/>
    <p:sldId id="305" r:id="rId22"/>
    <p:sldId id="358" r:id="rId23"/>
    <p:sldId id="275" r:id="rId24"/>
    <p:sldId id="276" r:id="rId25"/>
    <p:sldId id="352" r:id="rId26"/>
    <p:sldId id="320" r:id="rId27"/>
    <p:sldId id="327" r:id="rId28"/>
    <p:sldId id="328" r:id="rId29"/>
    <p:sldId id="277" r:id="rId30"/>
    <p:sldId id="278" r:id="rId31"/>
    <p:sldId id="279" r:id="rId32"/>
    <p:sldId id="355" r:id="rId33"/>
    <p:sldId id="356" r:id="rId34"/>
    <p:sldId id="280" r:id="rId35"/>
    <p:sldId id="322" r:id="rId36"/>
    <p:sldId id="326" r:id="rId37"/>
    <p:sldId id="336" r:id="rId38"/>
    <p:sldId id="331" r:id="rId39"/>
    <p:sldId id="329" r:id="rId40"/>
    <p:sldId id="330" r:id="rId41"/>
    <p:sldId id="281" r:id="rId42"/>
    <p:sldId id="282" r:id="rId43"/>
    <p:sldId id="349" r:id="rId44"/>
    <p:sldId id="348" r:id="rId45"/>
    <p:sldId id="332" r:id="rId46"/>
    <p:sldId id="319" r:id="rId47"/>
    <p:sldId id="325" r:id="rId48"/>
    <p:sldId id="333" r:id="rId49"/>
    <p:sldId id="334" r:id="rId50"/>
    <p:sldId id="357" r:id="rId51"/>
    <p:sldId id="347" r:id="rId52"/>
    <p:sldId id="354" r:id="rId53"/>
    <p:sldId id="291" r:id="rId54"/>
    <p:sldId id="284" r:id="rId55"/>
    <p:sldId id="292" r:id="rId56"/>
    <p:sldId id="293" r:id="rId57"/>
    <p:sldId id="295" r:id="rId58"/>
    <p:sldId id="296" r:id="rId59"/>
    <p:sldId id="285" r:id="rId60"/>
    <p:sldId id="286" r:id="rId61"/>
    <p:sldId id="287" r:id="rId62"/>
    <p:sldId id="288" r:id="rId63"/>
    <p:sldId id="289" r:id="rId64"/>
    <p:sldId id="315" r:id="rId65"/>
    <p:sldId id="290" r:id="rId66"/>
    <p:sldId id="297" r:id="rId67"/>
    <p:sldId id="298" r:id="rId68"/>
    <p:sldId id="299" r:id="rId69"/>
    <p:sldId id="346" r:id="rId70"/>
    <p:sldId id="300" r:id="rId71"/>
    <p:sldId id="307" r:id="rId72"/>
    <p:sldId id="310" r:id="rId73"/>
    <p:sldId id="311" r:id="rId74"/>
    <p:sldId id="313" r:id="rId75"/>
    <p:sldId id="314" r:id="rId76"/>
    <p:sldId id="337" r:id="rId77"/>
    <p:sldId id="338" r:id="rId78"/>
    <p:sldId id="309" r:id="rId79"/>
  </p:sldIdLst>
  <p:sldSz cx="9144000" cy="6858000" type="screen4x3"/>
  <p:notesSz cx="6669088"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34573" autoAdjust="0"/>
    <p:restoredTop sz="86359" autoAdjust="0"/>
  </p:normalViewPr>
  <p:slideViewPr>
    <p:cSldViewPr>
      <p:cViewPr>
        <p:scale>
          <a:sx n="123" d="100"/>
          <a:sy n="123" d="100"/>
        </p:scale>
        <p:origin x="-1884" y="222"/>
      </p:cViewPr>
      <p:guideLst>
        <p:guide orient="horz" pos="2160"/>
        <p:guide pos="2880"/>
      </p:guideLst>
    </p:cSldViewPr>
  </p:slideViewPr>
  <p:outlineViewPr>
    <p:cViewPr>
      <p:scale>
        <a:sx n="33" d="100"/>
        <a:sy n="33" d="100"/>
      </p:scale>
      <p:origin x="264" y="30132"/>
    </p:cViewPr>
  </p:outlineViewPr>
  <p:notesTextViewPr>
    <p:cViewPr>
      <p:scale>
        <a:sx n="100" d="100"/>
        <a:sy n="100" d="100"/>
      </p:scale>
      <p:origin x="0" y="0"/>
    </p:cViewPr>
  </p:notesTextViewPr>
  <p:sorterViewPr>
    <p:cViewPr>
      <p:scale>
        <a:sx n="66" d="100"/>
        <a:sy n="66" d="100"/>
      </p:scale>
      <p:origin x="0" y="2166"/>
    </p:cViewPr>
  </p:sorterViewPr>
  <p:notesViewPr>
    <p:cSldViewPr>
      <p:cViewPr varScale="1">
        <p:scale>
          <a:sx n="79" d="100"/>
          <a:sy n="79" d="100"/>
        </p:scale>
        <p:origin x="-3594" y="-102"/>
      </p:cViewPr>
      <p:guideLst>
        <p:guide orient="horz" pos="3072"/>
        <p:guide pos="21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cat>
            <c:strRef>
              <c:f>Sheet1!$H$11:$H$16</c:f>
              <c:strCache>
                <c:ptCount val="6"/>
                <c:pt idx="0">
                  <c:v>Primary</c:v>
                </c:pt>
                <c:pt idx="1">
                  <c:v>Junior cert</c:v>
                </c:pt>
                <c:pt idx="2">
                  <c:v>Leaving cert</c:v>
                </c:pt>
                <c:pt idx="3">
                  <c:v>Some  Degree</c:v>
                </c:pt>
                <c:pt idx="4">
                  <c:v>College degree</c:v>
                </c:pt>
                <c:pt idx="5">
                  <c:v>Post Grad</c:v>
                </c:pt>
              </c:strCache>
            </c:strRef>
          </c:cat>
          <c:val>
            <c:numRef>
              <c:f>Sheet1!$I$11:$I$16</c:f>
              <c:numCache>
                <c:formatCode>General</c:formatCode>
                <c:ptCount val="6"/>
                <c:pt idx="0">
                  <c:v>2165</c:v>
                </c:pt>
                <c:pt idx="1">
                  <c:v>3682</c:v>
                </c:pt>
                <c:pt idx="2">
                  <c:v>17704</c:v>
                </c:pt>
                <c:pt idx="3">
                  <c:v>15756</c:v>
                </c:pt>
                <c:pt idx="4">
                  <c:v>10991</c:v>
                </c:pt>
                <c:pt idx="5">
                  <c:v>5601</c:v>
                </c:pt>
              </c:numCache>
            </c:numRef>
          </c:val>
        </c:ser>
        <c:dLbls>
          <c:showLegendKey val="0"/>
          <c:showVal val="0"/>
          <c:showCatName val="0"/>
          <c:showSerName val="0"/>
          <c:showPercent val="0"/>
          <c:showBubbleSize val="0"/>
        </c:dLbls>
        <c:gapWidth val="150"/>
        <c:shape val="box"/>
        <c:axId val="103320960"/>
        <c:axId val="118142080"/>
        <c:axId val="0"/>
      </c:bar3DChart>
      <c:catAx>
        <c:axId val="103320960"/>
        <c:scaling>
          <c:orientation val="minMax"/>
        </c:scaling>
        <c:delete val="0"/>
        <c:axPos val="b"/>
        <c:majorTickMark val="out"/>
        <c:minorTickMark val="none"/>
        <c:tickLblPos val="nextTo"/>
        <c:crossAx val="118142080"/>
        <c:crosses val="autoZero"/>
        <c:auto val="1"/>
        <c:lblAlgn val="ctr"/>
        <c:lblOffset val="100"/>
        <c:noMultiLvlLbl val="0"/>
      </c:catAx>
      <c:valAx>
        <c:axId val="118142080"/>
        <c:scaling>
          <c:orientation val="minMax"/>
        </c:scaling>
        <c:delete val="0"/>
        <c:axPos val="l"/>
        <c:majorGridlines/>
        <c:numFmt formatCode="General" sourceLinked="1"/>
        <c:majorTickMark val="out"/>
        <c:minorTickMark val="none"/>
        <c:tickLblPos val="nextTo"/>
        <c:crossAx val="103320960"/>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ser>
          <c:idx val="0"/>
          <c:order val="0"/>
          <c:cat>
            <c:strRef>
              <c:f>[Book2]Sheet1!$M$25:$M$28</c:f>
              <c:strCache>
                <c:ptCount val="4"/>
                <c:pt idx="0">
                  <c:v>Clerical</c:v>
                </c:pt>
                <c:pt idx="1">
                  <c:v>Management</c:v>
                </c:pt>
                <c:pt idx="2">
                  <c:v>Professional</c:v>
                </c:pt>
                <c:pt idx="3">
                  <c:v>Technical</c:v>
                </c:pt>
              </c:strCache>
            </c:strRef>
          </c:cat>
          <c:val>
            <c:numRef>
              <c:f>[Book2]Sheet1!$N$25:$N$28</c:f>
              <c:numCache>
                <c:formatCode>General</c:formatCode>
                <c:ptCount val="4"/>
                <c:pt idx="0">
                  <c:v>227</c:v>
                </c:pt>
                <c:pt idx="1">
                  <c:v>43</c:v>
                </c:pt>
                <c:pt idx="2">
                  <c:v>41</c:v>
                </c:pt>
                <c:pt idx="3">
                  <c:v>163</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I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25"/>
          <c:cat>
            <c:strRef>
              <c:f>[Book2]Sheet1!$M$25:$M$28</c:f>
              <c:strCache>
                <c:ptCount val="4"/>
                <c:pt idx="0">
                  <c:v>Clerical</c:v>
                </c:pt>
                <c:pt idx="1">
                  <c:v>Management</c:v>
                </c:pt>
                <c:pt idx="2">
                  <c:v>Professional</c:v>
                </c:pt>
                <c:pt idx="3">
                  <c:v>Technical</c:v>
                </c:pt>
              </c:strCache>
            </c:strRef>
          </c:cat>
          <c:val>
            <c:numRef>
              <c:f>[Book2]Sheet1!$N$25:$N$28</c:f>
              <c:numCache>
                <c:formatCode>General</c:formatCode>
                <c:ptCount val="4"/>
                <c:pt idx="0">
                  <c:v>227</c:v>
                </c:pt>
                <c:pt idx="1">
                  <c:v>43</c:v>
                </c:pt>
                <c:pt idx="2">
                  <c:v>41</c:v>
                </c:pt>
                <c:pt idx="3">
                  <c:v>163</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externalData r:id="rId1">
    <c:autoUpdate val="0"/>
  </c:externalData>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emf"/></Relationships>
</file>

<file path=ppt/drawings/drawing1.xml><?xml version="1.0" encoding="utf-8"?>
<c:userShapes xmlns:c="http://schemas.openxmlformats.org/drawingml/2006/chart">
  <cdr:relSizeAnchor xmlns:cdr="http://schemas.openxmlformats.org/drawingml/2006/chartDrawing">
    <cdr:from>
      <cdr:x>0</cdr:x>
      <cdr:y>0</cdr:y>
    </cdr:from>
    <cdr:to>
      <cdr:x>0.1354</cdr:x>
      <cdr:y>0.06249</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19048" cy="171429"/>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8768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777607" y="0"/>
            <a:ext cx="2889938" cy="487680"/>
          </a:xfrm>
          <a:prstGeom prst="rect">
            <a:avLst/>
          </a:prstGeom>
        </p:spPr>
        <p:txBody>
          <a:bodyPr vert="horz" lIns="91440" tIns="45720" rIns="91440" bIns="45720" rtlCol="0"/>
          <a:lstStyle>
            <a:lvl1pPr algn="r">
              <a:defRPr sz="1200"/>
            </a:lvl1pPr>
          </a:lstStyle>
          <a:p>
            <a:fld id="{4E533E38-2ABE-4417-BD13-D9E4F0A431B4}" type="datetimeFigureOut">
              <a:rPr lang="en-IE" smtClean="0"/>
              <a:pPr/>
              <a:t>21/09/2015</a:t>
            </a:fld>
            <a:endParaRPr lang="en-IE"/>
          </a:p>
        </p:txBody>
      </p:sp>
      <p:sp>
        <p:nvSpPr>
          <p:cNvPr id="4" name="Footer Placeholder 3"/>
          <p:cNvSpPr>
            <a:spLocks noGrp="1"/>
          </p:cNvSpPr>
          <p:nvPr>
            <p:ph type="ftr" sz="quarter" idx="2"/>
          </p:nvPr>
        </p:nvSpPr>
        <p:spPr>
          <a:xfrm>
            <a:off x="0" y="9264227"/>
            <a:ext cx="2889938" cy="487680"/>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777607" y="9264227"/>
            <a:ext cx="2889938" cy="487680"/>
          </a:xfrm>
          <a:prstGeom prst="rect">
            <a:avLst/>
          </a:prstGeom>
        </p:spPr>
        <p:txBody>
          <a:bodyPr vert="horz" lIns="91440" tIns="45720" rIns="91440" bIns="45720" rtlCol="0" anchor="b"/>
          <a:lstStyle>
            <a:lvl1pPr algn="r">
              <a:defRPr sz="1200"/>
            </a:lvl1pPr>
          </a:lstStyle>
          <a:p>
            <a:fld id="{6F6E462A-6928-4D4A-90BC-81E48D6A8E3C}" type="slidenum">
              <a:rPr lang="en-IE" smtClean="0"/>
              <a:pPr/>
              <a:t>‹#›</a:t>
            </a:fld>
            <a:endParaRPr lang="en-IE"/>
          </a:p>
        </p:txBody>
      </p:sp>
    </p:spTree>
    <p:extLst>
      <p:ext uri="{BB962C8B-B14F-4D97-AF65-F5344CB8AC3E}">
        <p14:creationId xmlns:p14="http://schemas.microsoft.com/office/powerpoint/2010/main" val="633165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8768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777607" y="0"/>
            <a:ext cx="2889938" cy="487680"/>
          </a:xfrm>
          <a:prstGeom prst="rect">
            <a:avLst/>
          </a:prstGeom>
        </p:spPr>
        <p:txBody>
          <a:bodyPr vert="horz" lIns="91440" tIns="45720" rIns="91440" bIns="45720" rtlCol="0"/>
          <a:lstStyle>
            <a:lvl1pPr algn="r">
              <a:defRPr sz="1200"/>
            </a:lvl1pPr>
          </a:lstStyle>
          <a:p>
            <a:fld id="{1B171DD0-A72B-408E-ADB0-EF4C2337861B}" type="datetimeFigureOut">
              <a:rPr lang="en-IE" smtClean="0"/>
              <a:pPr/>
              <a:t>21/09/2015</a:t>
            </a:fld>
            <a:endParaRPr lang="en-IE"/>
          </a:p>
        </p:txBody>
      </p:sp>
      <p:sp>
        <p:nvSpPr>
          <p:cNvPr id="4" name="Slide Image Placeholder 3"/>
          <p:cNvSpPr>
            <a:spLocks noGrp="1" noRot="1" noChangeAspect="1"/>
          </p:cNvSpPr>
          <p:nvPr>
            <p:ph type="sldImg" idx="2"/>
          </p:nvPr>
        </p:nvSpPr>
        <p:spPr>
          <a:xfrm>
            <a:off x="896938" y="731838"/>
            <a:ext cx="4875212" cy="36576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66909" y="4632960"/>
            <a:ext cx="5335270" cy="43891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9264227"/>
            <a:ext cx="2889938" cy="48768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777607" y="9264227"/>
            <a:ext cx="2889938" cy="487680"/>
          </a:xfrm>
          <a:prstGeom prst="rect">
            <a:avLst/>
          </a:prstGeom>
        </p:spPr>
        <p:txBody>
          <a:bodyPr vert="horz" lIns="91440" tIns="45720" rIns="91440" bIns="45720" rtlCol="0" anchor="b"/>
          <a:lstStyle>
            <a:lvl1pPr algn="r">
              <a:defRPr sz="1200"/>
            </a:lvl1pPr>
          </a:lstStyle>
          <a:p>
            <a:fld id="{1D20561C-5139-48AB-9093-F6474B15F832}" type="slidenum">
              <a:rPr lang="en-IE" smtClean="0"/>
              <a:pPr/>
              <a:t>‹#›</a:t>
            </a:fld>
            <a:endParaRPr lang="en-IE"/>
          </a:p>
        </p:txBody>
      </p:sp>
    </p:spTree>
    <p:extLst>
      <p:ext uri="{BB962C8B-B14F-4D97-AF65-F5344CB8AC3E}">
        <p14:creationId xmlns:p14="http://schemas.microsoft.com/office/powerpoint/2010/main" val="284704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1</a:t>
            </a:fld>
            <a:endParaRPr lang="en-I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17</a:t>
            </a:fld>
            <a:endParaRPr lang="en-I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18</a:t>
            </a:fld>
            <a:endParaRPr lang="en-I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19</a:t>
            </a:fld>
            <a:endParaRPr lang="en-I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21</a:t>
            </a:fld>
            <a:endParaRPr lang="en-I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23</a:t>
            </a:fld>
            <a:endParaRPr lang="en-I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24</a:t>
            </a:fld>
            <a:endParaRPr lang="en-I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A3D6BE35-E722-4DD8-BDE8-2BD0C803157F}" type="slidenum">
              <a:rPr lang="en-IE" smtClean="0"/>
              <a:t>26</a:t>
            </a:fld>
            <a:endParaRPr lang="en-IE"/>
          </a:p>
        </p:txBody>
      </p:sp>
    </p:spTree>
    <p:extLst>
      <p:ext uri="{BB962C8B-B14F-4D97-AF65-F5344CB8AC3E}">
        <p14:creationId xmlns:p14="http://schemas.microsoft.com/office/powerpoint/2010/main" val="41257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29</a:t>
            </a:fld>
            <a:endParaRPr lang="en-I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30</a:t>
            </a:fld>
            <a:endParaRPr lang="en-I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31</a:t>
            </a:fld>
            <a:endParaRPr lang="en-I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2</a:t>
            </a:fld>
            <a:endParaRPr lang="en-I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34</a:t>
            </a:fld>
            <a:endParaRPr lang="en-I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41</a:t>
            </a:fld>
            <a:endParaRPr lang="en-I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42</a:t>
            </a:fld>
            <a:endParaRPr lang="en-I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A3D6BE35-E722-4DD8-BDE8-2BD0C803157F}" type="slidenum">
              <a:rPr lang="en-IE" smtClean="0"/>
              <a:t>46</a:t>
            </a:fld>
            <a:endParaRPr lang="en-IE"/>
          </a:p>
        </p:txBody>
      </p:sp>
    </p:spTree>
    <p:extLst>
      <p:ext uri="{BB962C8B-B14F-4D97-AF65-F5344CB8AC3E}">
        <p14:creationId xmlns:p14="http://schemas.microsoft.com/office/powerpoint/2010/main" val="3154069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53</a:t>
            </a:fld>
            <a:endParaRPr lang="en-I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20DA1C-6580-4850-A687-FEE97102A0FC}" type="slidenum">
              <a:rPr lang="en-GB"/>
              <a:pPr/>
              <a:t>54</a:t>
            </a:fld>
            <a:endParaRPr lang="en-GB"/>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55</a:t>
            </a:fld>
            <a:endParaRPr lang="en-I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56</a:t>
            </a:fld>
            <a:endParaRPr lang="en-I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1" dirty="0" smtClean="0"/>
              <a:t>Descriptive Statistics: Age, Current Salary </a:t>
            </a:r>
          </a:p>
          <a:p>
            <a:endParaRPr lang="en-IE" b="1" dirty="0" smtClean="0"/>
          </a:p>
          <a:p>
            <a:r>
              <a:rPr lang="en-IE" dirty="0" smtClean="0"/>
              <a:t>Variable          N  </a:t>
            </a:r>
            <a:r>
              <a:rPr lang="en-IE" dirty="0" err="1" smtClean="0"/>
              <a:t>N</a:t>
            </a:r>
            <a:r>
              <a:rPr lang="en-IE" dirty="0" smtClean="0"/>
              <a:t>*    Mean  SE Mean   </a:t>
            </a:r>
            <a:r>
              <a:rPr lang="en-IE" dirty="0" err="1" smtClean="0"/>
              <a:t>StDev</a:t>
            </a:r>
            <a:r>
              <a:rPr lang="en-IE" dirty="0" smtClean="0"/>
              <a:t>  Minimum      Q1  Median</a:t>
            </a:r>
          </a:p>
          <a:p>
            <a:r>
              <a:rPr lang="en-IE" dirty="0" smtClean="0"/>
              <a:t>Age             474   0  37.186    0.541  11.787   23.000  28.480  32.000</a:t>
            </a:r>
          </a:p>
          <a:p>
            <a:r>
              <a:rPr lang="en-IE" dirty="0" smtClean="0"/>
              <a:t>Current Salary  474   0   13768      314    6830     6300    9600   11550</a:t>
            </a:r>
          </a:p>
          <a:p>
            <a:endParaRPr lang="en-IE" dirty="0" smtClean="0"/>
          </a:p>
          <a:p>
            <a:r>
              <a:rPr lang="en-IE" dirty="0" smtClean="0"/>
              <a:t>Variable            Q3  Maximum</a:t>
            </a:r>
          </a:p>
          <a:p>
            <a:r>
              <a:rPr lang="en-IE" dirty="0" smtClean="0"/>
              <a:t>Age             46.043   64.500</a:t>
            </a:r>
          </a:p>
          <a:p>
            <a:r>
              <a:rPr lang="en-IE" dirty="0" smtClean="0"/>
              <a:t>Current Salary   14865    54000</a:t>
            </a:r>
          </a:p>
          <a:p>
            <a:endParaRPr lang="en-IE" dirty="0"/>
          </a:p>
          <a:p>
            <a:endParaRPr lang="en-IE" dirty="0"/>
          </a:p>
        </p:txBody>
      </p:sp>
      <p:sp>
        <p:nvSpPr>
          <p:cNvPr id="4" name="Slide Number Placeholder 3"/>
          <p:cNvSpPr>
            <a:spLocks noGrp="1"/>
          </p:cNvSpPr>
          <p:nvPr>
            <p:ph type="sldNum" sz="quarter" idx="10"/>
          </p:nvPr>
        </p:nvSpPr>
        <p:spPr/>
        <p:txBody>
          <a:bodyPr/>
          <a:lstStyle/>
          <a:p>
            <a:fld id="{1D20561C-5139-48AB-9093-F6474B15F832}" type="slidenum">
              <a:rPr lang="en-IE" smtClean="0"/>
              <a:pPr/>
              <a:t>57</a:t>
            </a:fld>
            <a:endParaRPr lang="en-I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1" dirty="0"/>
              <a:t>Descriptive Statistics: REARN </a:t>
            </a:r>
          </a:p>
          <a:p>
            <a:endParaRPr lang="en-IE" b="1" dirty="0"/>
          </a:p>
          <a:p>
            <a:r>
              <a:rPr lang="en-IE" dirty="0"/>
              <a:t>Variable      N   </a:t>
            </a:r>
            <a:r>
              <a:rPr lang="en-IE" dirty="0" err="1"/>
              <a:t>N</a:t>
            </a:r>
            <a:r>
              <a:rPr lang="en-IE" dirty="0"/>
              <a:t>*   Mean  SE Mean  </a:t>
            </a:r>
            <a:r>
              <a:rPr lang="en-IE" dirty="0" err="1"/>
              <a:t>StDev</a:t>
            </a:r>
            <a:r>
              <a:rPr lang="en-IE" dirty="0"/>
              <a:t>  Minimum     Q1  Median     Q3</a:t>
            </a:r>
          </a:p>
          <a:p>
            <a:r>
              <a:rPr lang="en-IE" dirty="0"/>
              <a:t>REARN     55729  170  37994      153  36137        1  17019   29914  46648</a:t>
            </a:r>
          </a:p>
          <a:p>
            <a:endParaRPr lang="en-IE" dirty="0"/>
          </a:p>
          <a:p>
            <a:r>
              <a:rPr lang="en-IE" dirty="0"/>
              <a:t>Variable  Maximum</a:t>
            </a:r>
          </a:p>
          <a:p>
            <a:r>
              <a:rPr lang="en-IE" dirty="0"/>
              <a:t>REARN      425510</a:t>
            </a:r>
          </a:p>
          <a:p>
            <a:endParaRPr lang="en-IE" dirty="0"/>
          </a:p>
          <a:p>
            <a:endParaRPr lang="en-IE" dirty="0"/>
          </a:p>
        </p:txBody>
      </p:sp>
      <p:sp>
        <p:nvSpPr>
          <p:cNvPr id="4" name="Slide Number Placeholder 3"/>
          <p:cNvSpPr>
            <a:spLocks noGrp="1"/>
          </p:cNvSpPr>
          <p:nvPr>
            <p:ph type="sldNum" sz="quarter" idx="10"/>
          </p:nvPr>
        </p:nvSpPr>
        <p:spPr/>
        <p:txBody>
          <a:bodyPr/>
          <a:lstStyle/>
          <a:p>
            <a:fld id="{1D20561C-5139-48AB-9093-F6474B15F832}" type="slidenum">
              <a:rPr lang="en-IE" smtClean="0"/>
              <a:pPr/>
              <a:t>58</a:t>
            </a:fld>
            <a:endParaRPr lang="en-I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3</a:t>
            </a:fld>
            <a:endParaRPr lang="en-I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12895F-5C83-4D38-ABF4-71677FDAAA57}" type="slidenum">
              <a:rPr lang="en-GB"/>
              <a:pPr/>
              <a:t>59</a:t>
            </a:fld>
            <a:endParaRPr lang="en-GB"/>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0E3359-DEEA-4C4F-95A3-77C2B97A6370}" type="slidenum">
              <a:rPr lang="en-GB"/>
              <a:pPr/>
              <a:t>60</a:t>
            </a:fld>
            <a:endParaRPr lang="en-GB"/>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D884E4-9531-4F3E-8553-AB887AC2B4CD}" type="slidenum">
              <a:rPr lang="en-GB"/>
              <a:pPr/>
              <a:t>61</a:t>
            </a:fld>
            <a:endParaRPr lang="en-GB"/>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AF714E-D652-4CC0-AE40-F20203857C71}" type="slidenum">
              <a:rPr lang="en-GB"/>
              <a:pPr/>
              <a:t>62</a:t>
            </a:fld>
            <a:endParaRPr lang="en-GB"/>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2E6719-F3DA-4165-A0B9-0A259EC17B5D}" type="slidenum">
              <a:rPr lang="en-GB"/>
              <a:pPr/>
              <a:t>63</a:t>
            </a:fld>
            <a:endParaRPr lang="en-GB"/>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64</a:t>
            </a:fld>
            <a:endParaRPr lang="en-IE"/>
          </a:p>
        </p:txBody>
      </p:sp>
    </p:spTree>
    <p:extLst>
      <p:ext uri="{BB962C8B-B14F-4D97-AF65-F5344CB8AC3E}">
        <p14:creationId xmlns:p14="http://schemas.microsoft.com/office/powerpoint/2010/main" val="1467962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EC5170-A421-49F1-A49D-476EFEC4F8E6}" type="slidenum">
              <a:rPr lang="en-GB"/>
              <a:pPr/>
              <a:t>65</a:t>
            </a:fld>
            <a:endParaRPr lang="en-GB"/>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66</a:t>
            </a:fld>
            <a:endParaRPr lang="en-I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67</a:t>
            </a:fld>
            <a:endParaRPr lang="en-I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68</a:t>
            </a:fld>
            <a:endParaRPr lang="en-I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4</a:t>
            </a:fld>
            <a:endParaRPr lang="en-I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70</a:t>
            </a:fld>
            <a:endParaRPr lang="en-I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71</a:t>
            </a:fld>
            <a:endParaRPr lang="en-I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72</a:t>
            </a:fld>
            <a:endParaRPr lang="en-I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Variable         N  </a:t>
            </a:r>
            <a:r>
              <a:rPr lang="en-IE" dirty="0" err="1" smtClean="0"/>
              <a:t>N</a:t>
            </a:r>
            <a:r>
              <a:rPr lang="en-IE" dirty="0" smtClean="0"/>
              <a:t>*   Mean  SE Mean  </a:t>
            </a:r>
            <a:r>
              <a:rPr lang="en-IE" dirty="0" err="1" smtClean="0"/>
              <a:t>StDev</a:t>
            </a:r>
            <a:r>
              <a:rPr lang="en-IE" dirty="0" smtClean="0"/>
              <a:t>  Minimum     Q1  Median      Q3</a:t>
            </a:r>
          </a:p>
          <a:p>
            <a:r>
              <a:rPr lang="en-IE" dirty="0" smtClean="0"/>
              <a:t>No. of issues  339   0  5.611    0.285  5.244    0.000  1.000   2.000  11.000</a:t>
            </a:r>
          </a:p>
          <a:p>
            <a:endParaRPr lang="en-IE" dirty="0" smtClean="0"/>
          </a:p>
          <a:p>
            <a:r>
              <a:rPr lang="en-IE" dirty="0" smtClean="0"/>
              <a:t>Variable       Maximum</a:t>
            </a:r>
          </a:p>
          <a:p>
            <a:r>
              <a:rPr lang="en-IE" dirty="0" smtClean="0"/>
              <a:t>No. </a:t>
            </a:r>
            <a:r>
              <a:rPr lang="en-IE" smtClean="0"/>
              <a:t>of issues   12.000</a:t>
            </a:r>
          </a:p>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73</a:t>
            </a:fld>
            <a:endParaRPr lang="en-I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74</a:t>
            </a:fld>
            <a:endParaRPr lang="en-IE"/>
          </a:p>
        </p:txBody>
      </p:sp>
    </p:spTree>
    <p:extLst>
      <p:ext uri="{BB962C8B-B14F-4D97-AF65-F5344CB8AC3E}">
        <p14:creationId xmlns:p14="http://schemas.microsoft.com/office/powerpoint/2010/main" val="2131210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75</a:t>
            </a:fld>
            <a:endParaRPr lang="en-IE"/>
          </a:p>
        </p:txBody>
      </p:sp>
    </p:spTree>
    <p:extLst>
      <p:ext uri="{BB962C8B-B14F-4D97-AF65-F5344CB8AC3E}">
        <p14:creationId xmlns:p14="http://schemas.microsoft.com/office/powerpoint/2010/main" val="3928099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78</a:t>
            </a:fld>
            <a:endParaRPr lang="en-I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12</a:t>
            </a:fld>
            <a:endParaRPr lang="en-I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13</a:t>
            </a:fld>
            <a:endParaRPr lang="en-I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14</a:t>
            </a:fld>
            <a:endParaRPr lang="en-I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15</a:t>
            </a:fld>
            <a:endParaRPr lang="en-I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1D20561C-5139-48AB-9093-F6474B15F832}" type="slidenum">
              <a:rPr lang="en-IE" smtClean="0"/>
              <a:pPr/>
              <a:t>16</a:t>
            </a:fld>
            <a:endParaRPr lang="en-I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F87E8599-1E2F-4595-B30E-55FA4486C945}" type="datetime1">
              <a:rPr lang="en-IE" smtClean="0"/>
              <a:t>21/09/2015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173C6E60-E526-4C75-8A96-FDB89C7A1B4B}" type="datetime1">
              <a:rPr lang="en-IE" smtClean="0"/>
              <a:t>21/09/2015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4ACA50B7-7030-48FF-B8CB-6FEEE4BE7C7D}" type="datetime1">
              <a:rPr lang="en-IE" smtClean="0"/>
              <a:t>21/09/2015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7071380D-F278-438C-8164-C18EE827BDB1}" type="datetime1">
              <a:rPr lang="en-IE" smtClean="0"/>
              <a:t>21/09/2015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77A30-1BF9-40BA-B386-875041DCC66D}" type="datetime1">
              <a:rPr lang="en-IE" smtClean="0"/>
              <a:t>21/09/2015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CAD9B3A9-632B-4BF6-B148-03BF9C1009F9}" type="datetime1">
              <a:rPr lang="en-IE" smtClean="0"/>
              <a:t>21/09/2015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7FB2D2CA-798A-420D-8952-49F914E93A2C}" type="datetime1">
              <a:rPr lang="en-IE" smtClean="0"/>
              <a:t>21/09/2015</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6737D480-A0E9-4FF6-A41E-441A8F266ED4}" type="datetime1">
              <a:rPr lang="en-IE" smtClean="0"/>
              <a:t>21/09/2015</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5DE534-FDD3-4C8C-BC55-9BF84D03759A}" type="datetime1">
              <a:rPr lang="en-IE" smtClean="0"/>
              <a:t>21/09/2015</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1C42F1-0E1D-4F9D-9082-0ECF9C08EE5F}" type="datetime1">
              <a:rPr lang="en-IE" smtClean="0"/>
              <a:t>21/09/2015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014F65-2DD1-4A79-8386-06519748F445}" type="datetime1">
              <a:rPr lang="en-IE" smtClean="0"/>
              <a:t>21/09/2015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89B03ACE-E84E-46D0-8160-3E6F6E795E78}" type="slidenum">
              <a:rPr lang="en-IE" smtClean="0"/>
              <a:pPr/>
              <a:t>‹#›</a:t>
            </a:fld>
            <a:endParaRPr lang="en-I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177524-BBB4-4D36-920F-480340E69107}" type="datetime1">
              <a:rPr lang="en-IE" smtClean="0"/>
              <a:t>21/09/2015</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B03ACE-E84E-46D0-8160-3E6F6E795E78}" type="slidenum">
              <a:rPr lang="en-IE" smtClean="0"/>
              <a:pPr/>
              <a:t>‹#›</a:t>
            </a:fld>
            <a:endParaRPr lang="en-I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6.wmf"/><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48.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7.emf"/><Relationship Id="rId4" Type="http://schemas.openxmlformats.org/officeDocument/2006/relationships/oleObject" Target="../embeddings/Microsoft_Excel_97-2003_Worksheet1.xls"/></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E" dirty="0" smtClean="0"/>
              <a:t>Statistical Analysis</a:t>
            </a:r>
            <a:endParaRPr lang="en-IE" dirty="0"/>
          </a:p>
        </p:txBody>
      </p:sp>
      <p:sp>
        <p:nvSpPr>
          <p:cNvPr id="5" name="Subtitle 4"/>
          <p:cNvSpPr>
            <a:spLocks noGrp="1"/>
          </p:cNvSpPr>
          <p:nvPr>
            <p:ph type="subTitle" idx="1"/>
          </p:nvPr>
        </p:nvSpPr>
        <p:spPr/>
        <p:txBody>
          <a:bodyPr/>
          <a:lstStyle/>
          <a:p>
            <a:r>
              <a:rPr lang="en-IE" dirty="0" smtClean="0"/>
              <a:t>What do we with data?</a:t>
            </a:r>
            <a:endParaRPr lang="en-IE" dirty="0"/>
          </a:p>
        </p:txBody>
      </p:sp>
      <p:sp>
        <p:nvSpPr>
          <p:cNvPr id="3" name="Slide Number Placeholder 2"/>
          <p:cNvSpPr>
            <a:spLocks noGrp="1"/>
          </p:cNvSpPr>
          <p:nvPr>
            <p:ph type="sldNum" sz="quarter" idx="12"/>
          </p:nvPr>
        </p:nvSpPr>
        <p:spPr/>
        <p:txBody>
          <a:bodyPr/>
          <a:lstStyle/>
          <a:p>
            <a:fld id="{89B03ACE-E84E-46D0-8160-3E6F6E795E78}" type="slidenum">
              <a:rPr lang="en-IE" smtClean="0"/>
              <a:pPr/>
              <a:t>1</a:t>
            </a:fld>
            <a:endParaRPr lang="en-I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10</a:t>
            </a:fld>
            <a:endParaRPr lang="en-IE"/>
          </a:p>
        </p:txBody>
      </p:sp>
      <p:pic>
        <p:nvPicPr>
          <p:cNvPr id="3" name="Picture 2" descr="10 Richest Countries in the World"/>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52736"/>
            <a:ext cx="6538163" cy="4067904"/>
          </a:xfrm>
          <a:prstGeom prst="rect">
            <a:avLst/>
          </a:prstGeom>
          <a:noFill/>
          <a:ln>
            <a:noFill/>
          </a:ln>
        </p:spPr>
      </p:pic>
    </p:spTree>
    <p:extLst>
      <p:ext uri="{BB962C8B-B14F-4D97-AF65-F5344CB8AC3E}">
        <p14:creationId xmlns:p14="http://schemas.microsoft.com/office/powerpoint/2010/main" val="288306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11</a:t>
            </a:fld>
            <a:endParaRPr lang="en-IE"/>
          </a:p>
        </p:txBody>
      </p:sp>
      <p:pic>
        <p:nvPicPr>
          <p:cNvPr id="3" name="Picture 2" descr="http://i.imgur.com/1jPpXLt.jpg"/>
          <p:cNvPicPr/>
          <p:nvPr/>
        </p:nvPicPr>
        <p:blipFill>
          <a:blip r:embed="rId2">
            <a:extLst>
              <a:ext uri="{28A0092B-C50C-407E-A947-70E740481C1C}">
                <a14:useLocalDpi xmlns:a14="http://schemas.microsoft.com/office/drawing/2010/main" val="0"/>
              </a:ext>
            </a:extLst>
          </a:blip>
          <a:srcRect/>
          <a:stretch>
            <a:fillRect/>
          </a:stretch>
        </p:blipFill>
        <p:spPr bwMode="auto">
          <a:xfrm>
            <a:off x="1706245" y="1279842"/>
            <a:ext cx="5731510" cy="4298315"/>
          </a:xfrm>
          <a:prstGeom prst="rect">
            <a:avLst/>
          </a:prstGeom>
          <a:noFill/>
          <a:ln>
            <a:noFill/>
          </a:ln>
        </p:spPr>
      </p:pic>
    </p:spTree>
    <p:extLst>
      <p:ext uri="{BB962C8B-B14F-4D97-AF65-F5344CB8AC3E}">
        <p14:creationId xmlns:p14="http://schemas.microsoft.com/office/powerpoint/2010/main" val="550542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Histograms</a:t>
            </a:r>
            <a:endParaRPr lang="en-IE" dirty="0"/>
          </a:p>
        </p:txBody>
      </p:sp>
      <p:sp>
        <p:nvSpPr>
          <p:cNvPr id="3" name="Content Placeholder 2"/>
          <p:cNvSpPr>
            <a:spLocks noGrp="1"/>
          </p:cNvSpPr>
          <p:nvPr>
            <p:ph idx="1"/>
          </p:nvPr>
        </p:nvSpPr>
        <p:spPr/>
        <p:txBody>
          <a:bodyPr/>
          <a:lstStyle/>
          <a:p>
            <a:r>
              <a:rPr lang="en-IE" dirty="0" smtClean="0"/>
              <a:t>Used for looking at one quantitative variable</a:t>
            </a:r>
          </a:p>
          <a:p>
            <a:r>
              <a:rPr lang="en-IE" dirty="0" smtClean="0"/>
              <a:t>Dataset of 434 workers</a:t>
            </a:r>
          </a:p>
          <a:p>
            <a:r>
              <a:rPr lang="en-IE" dirty="0" smtClean="0"/>
              <a:t>Age in years</a:t>
            </a:r>
          </a:p>
          <a:p>
            <a:r>
              <a:rPr lang="en-IE" dirty="0" smtClean="0"/>
              <a:t>Education </a:t>
            </a:r>
          </a:p>
          <a:p>
            <a:r>
              <a:rPr lang="en-IE" dirty="0" smtClean="0"/>
              <a:t>Current Salary</a:t>
            </a:r>
          </a:p>
          <a:p>
            <a:r>
              <a:rPr lang="en-IE" dirty="0" smtClean="0"/>
              <a:t>Gender</a:t>
            </a:r>
          </a:p>
          <a:p>
            <a:r>
              <a:rPr lang="en-IE" dirty="0" smtClean="0"/>
              <a:t>Job type</a:t>
            </a:r>
          </a:p>
          <a:p>
            <a:endParaRPr lang="en-IE" dirty="0"/>
          </a:p>
        </p:txBody>
      </p:sp>
      <p:sp>
        <p:nvSpPr>
          <p:cNvPr id="5" name="Slide Number Placeholder 4"/>
          <p:cNvSpPr>
            <a:spLocks noGrp="1"/>
          </p:cNvSpPr>
          <p:nvPr>
            <p:ph type="sldNum" sz="quarter" idx="12"/>
          </p:nvPr>
        </p:nvSpPr>
        <p:spPr/>
        <p:txBody>
          <a:bodyPr/>
          <a:lstStyle/>
          <a:p>
            <a:fld id="{89B03ACE-E84E-46D0-8160-3E6F6E795E78}" type="slidenum">
              <a:rPr lang="en-IE" smtClean="0"/>
              <a:pPr/>
              <a:t>12</a:t>
            </a:fld>
            <a:endParaRPr lang="en-I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0192" y="764704"/>
            <a:ext cx="2049728" cy="2585323"/>
          </a:xfrm>
          <a:prstGeom prst="rect">
            <a:avLst/>
          </a:prstGeom>
          <a:noFill/>
        </p:spPr>
        <p:txBody>
          <a:bodyPr wrap="none" rtlCol="0">
            <a:spAutoFit/>
          </a:bodyPr>
          <a:lstStyle/>
          <a:p>
            <a:r>
              <a:rPr lang="en-IE" dirty="0" smtClean="0"/>
              <a:t>Age along the x-axis</a:t>
            </a:r>
          </a:p>
          <a:p>
            <a:endParaRPr lang="en-IE" dirty="0" smtClean="0"/>
          </a:p>
          <a:p>
            <a:r>
              <a:rPr lang="en-IE" dirty="0" smtClean="0"/>
              <a:t>Frequency – y-axis</a:t>
            </a:r>
          </a:p>
          <a:p>
            <a:endParaRPr lang="en-IE" dirty="0" smtClean="0"/>
          </a:p>
          <a:p>
            <a:r>
              <a:rPr lang="en-IE" dirty="0" smtClean="0"/>
              <a:t>Width the same </a:t>
            </a:r>
          </a:p>
          <a:p>
            <a:endParaRPr lang="en-IE" dirty="0" smtClean="0"/>
          </a:p>
          <a:p>
            <a:r>
              <a:rPr lang="en-IE" dirty="0" smtClean="0"/>
              <a:t>Height - frequency</a:t>
            </a:r>
          </a:p>
          <a:p>
            <a:endParaRPr lang="en-IE" dirty="0" smtClean="0"/>
          </a:p>
          <a:p>
            <a:endParaRPr lang="en-IE" dirty="0" smtClean="0"/>
          </a:p>
        </p:txBody>
      </p:sp>
      <p:sp>
        <p:nvSpPr>
          <p:cNvPr id="5" name="TextBox 4"/>
          <p:cNvSpPr txBox="1"/>
          <p:nvPr/>
        </p:nvSpPr>
        <p:spPr>
          <a:xfrm>
            <a:off x="467544" y="4581128"/>
            <a:ext cx="6543714" cy="2308324"/>
          </a:xfrm>
          <a:prstGeom prst="rect">
            <a:avLst/>
          </a:prstGeom>
          <a:noFill/>
        </p:spPr>
        <p:txBody>
          <a:bodyPr wrap="none" rtlCol="0">
            <a:spAutoFit/>
          </a:bodyPr>
          <a:lstStyle/>
          <a:p>
            <a:r>
              <a:rPr lang="en-IE" dirty="0" smtClean="0"/>
              <a:t>Shows us the distribution of the variable age</a:t>
            </a:r>
          </a:p>
          <a:p>
            <a:endParaRPr lang="en-IE" dirty="0" smtClean="0"/>
          </a:p>
          <a:p>
            <a:r>
              <a:rPr lang="en-IE" dirty="0" smtClean="0"/>
              <a:t>Do the values look OK?</a:t>
            </a:r>
          </a:p>
          <a:p>
            <a:endParaRPr lang="en-IE" dirty="0" smtClean="0"/>
          </a:p>
          <a:p>
            <a:r>
              <a:rPr lang="en-IE" dirty="0" smtClean="0"/>
              <a:t>You can change the width of the bars and this can change the shape</a:t>
            </a:r>
          </a:p>
          <a:p>
            <a:r>
              <a:rPr lang="en-IE" dirty="0" smtClean="0"/>
              <a:t> </a:t>
            </a:r>
          </a:p>
          <a:p>
            <a:endParaRPr lang="en-IE" dirty="0" smtClean="0"/>
          </a:p>
          <a:p>
            <a:endParaRPr lang="en-IE" dirty="0"/>
          </a:p>
        </p:txBody>
      </p:sp>
      <p:pic>
        <p:nvPicPr>
          <p:cNvPr id="45057" name="Picture 1"/>
          <p:cNvPicPr>
            <a:picLocks noChangeAspect="1" noChangeArrowheads="1"/>
          </p:cNvPicPr>
          <p:nvPr/>
        </p:nvPicPr>
        <p:blipFill>
          <a:blip r:embed="rId3" cstate="print"/>
          <a:srcRect/>
          <a:stretch>
            <a:fillRect/>
          </a:stretch>
        </p:blipFill>
        <p:spPr bwMode="auto">
          <a:xfrm>
            <a:off x="179512" y="332656"/>
            <a:ext cx="5486400" cy="3657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9B03ACE-E84E-46D0-8160-3E6F6E795E78}" type="slidenum">
              <a:rPr lang="en-IE" smtClean="0"/>
              <a:pPr/>
              <a:t>13</a:t>
            </a:fld>
            <a:endParaRPr lang="en-I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9B03ACE-E84E-46D0-8160-3E6F6E795E78}" type="slidenum">
              <a:rPr lang="en-IE" smtClean="0"/>
              <a:pPr/>
              <a:t>14</a:t>
            </a:fld>
            <a:endParaRPr lang="en-I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9B03ACE-E84E-46D0-8160-3E6F6E795E78}" type="slidenum">
              <a:rPr lang="en-IE" smtClean="0"/>
              <a:pPr/>
              <a:t>15</a:t>
            </a:fld>
            <a:endParaRPr lang="en-I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Another Histogram</a:t>
            </a:r>
            <a:endParaRPr lang="en-IE" dirty="0"/>
          </a:p>
        </p:txBody>
      </p:sp>
      <p:pic>
        <p:nvPicPr>
          <p:cNvPr id="100354"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3" name="TextBox 2"/>
          <p:cNvSpPr txBox="1"/>
          <p:nvPr/>
        </p:nvSpPr>
        <p:spPr>
          <a:xfrm>
            <a:off x="827584" y="5589240"/>
            <a:ext cx="901785" cy="369332"/>
          </a:xfrm>
          <a:prstGeom prst="rect">
            <a:avLst/>
          </a:prstGeom>
          <a:noFill/>
        </p:spPr>
        <p:txBody>
          <a:bodyPr wrap="none" rtlCol="0">
            <a:spAutoFit/>
          </a:bodyPr>
          <a:lstStyle/>
          <a:p>
            <a:r>
              <a:rPr lang="en-IE" dirty="0" smtClean="0"/>
              <a:t>Skewed</a:t>
            </a:r>
            <a:endParaRPr lang="en-IE" dirty="0"/>
          </a:p>
        </p:txBody>
      </p:sp>
      <p:sp>
        <p:nvSpPr>
          <p:cNvPr id="5" name="Slide Number Placeholder 4"/>
          <p:cNvSpPr>
            <a:spLocks noGrp="1"/>
          </p:cNvSpPr>
          <p:nvPr>
            <p:ph type="sldNum" sz="quarter" idx="12"/>
          </p:nvPr>
        </p:nvSpPr>
        <p:spPr/>
        <p:txBody>
          <a:bodyPr/>
          <a:lstStyle/>
          <a:p>
            <a:fld id="{89B03ACE-E84E-46D0-8160-3E6F6E795E78}" type="slidenum">
              <a:rPr lang="en-IE" smtClean="0"/>
              <a:pPr/>
              <a:t>16</a:t>
            </a:fld>
            <a:endParaRPr lang="en-I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B03ACE-E84E-46D0-8160-3E6F6E795E78}" type="slidenum">
              <a:rPr lang="en-IE" smtClean="0"/>
              <a:pPr/>
              <a:t>17</a:t>
            </a:fld>
            <a:endParaRPr lang="en-IE"/>
          </a:p>
        </p:txBody>
      </p:sp>
      <p:pic>
        <p:nvPicPr>
          <p:cNvPr id="5" name="Picture 4" descr="club on global warming and"/>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88640"/>
            <a:ext cx="5731510" cy="57315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err="1" smtClean="0"/>
              <a:t>Scatterplot</a:t>
            </a:r>
            <a:r>
              <a:rPr lang="en-IE" dirty="0" smtClean="0"/>
              <a:t> – 2 quantitative variables</a:t>
            </a:r>
            <a:endParaRPr lang="en-IE" dirty="0"/>
          </a:p>
        </p:txBody>
      </p:sp>
      <p:pic>
        <p:nvPicPr>
          <p:cNvPr id="30722"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9B03ACE-E84E-46D0-8160-3E6F6E795E78}" type="slidenum">
              <a:rPr lang="en-IE" smtClean="0"/>
              <a:pPr/>
              <a:t>18</a:t>
            </a:fld>
            <a:endParaRPr lang="en-I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Price of diamonds v number of carats</a:t>
            </a:r>
            <a:endParaRPr lang="en-IE" dirty="0"/>
          </a:p>
        </p:txBody>
      </p:sp>
      <p:pic>
        <p:nvPicPr>
          <p:cNvPr id="102402"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9B03ACE-E84E-46D0-8160-3E6F6E795E78}" type="slidenum">
              <a:rPr lang="en-IE" smtClean="0"/>
              <a:pPr/>
              <a:t>19</a:t>
            </a:fld>
            <a:endParaRPr lang="en-I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Data</a:t>
            </a:r>
            <a:endParaRPr lang="en-IE" dirty="0"/>
          </a:p>
        </p:txBody>
      </p:sp>
      <p:sp>
        <p:nvSpPr>
          <p:cNvPr id="3" name="Content Placeholder 2"/>
          <p:cNvSpPr>
            <a:spLocks noGrp="1"/>
          </p:cNvSpPr>
          <p:nvPr>
            <p:ph idx="1"/>
          </p:nvPr>
        </p:nvSpPr>
        <p:spPr/>
        <p:txBody>
          <a:bodyPr/>
          <a:lstStyle/>
          <a:p>
            <a:r>
              <a:rPr lang="en-IE" dirty="0"/>
              <a:t>Story behind the data</a:t>
            </a:r>
          </a:p>
          <a:p>
            <a:r>
              <a:rPr lang="en-IE" dirty="0" smtClean="0"/>
              <a:t>How was it collected?</a:t>
            </a:r>
          </a:p>
          <a:p>
            <a:r>
              <a:rPr lang="en-IE" dirty="0" smtClean="0"/>
              <a:t>Independence of cases?</a:t>
            </a:r>
          </a:p>
          <a:p>
            <a:r>
              <a:rPr lang="en-IE" dirty="0" smtClean="0"/>
              <a:t>Documentation</a:t>
            </a:r>
          </a:p>
          <a:p>
            <a:r>
              <a:rPr lang="en-IE" dirty="0" smtClean="0"/>
              <a:t>Bad data</a:t>
            </a:r>
          </a:p>
          <a:p>
            <a:r>
              <a:rPr lang="en-IE" dirty="0" smtClean="0"/>
              <a:t>Missing data – how do we know</a:t>
            </a:r>
          </a:p>
          <a:p>
            <a:r>
              <a:rPr lang="en-IE" dirty="0" smtClean="0"/>
              <a:t>What do we do with all of these data?</a:t>
            </a:r>
          </a:p>
          <a:p>
            <a:endParaRPr lang="en-IE" dirty="0"/>
          </a:p>
        </p:txBody>
      </p:sp>
      <p:sp>
        <p:nvSpPr>
          <p:cNvPr id="5" name="Slide Number Placeholder 4"/>
          <p:cNvSpPr>
            <a:spLocks noGrp="1"/>
          </p:cNvSpPr>
          <p:nvPr>
            <p:ph type="sldNum" sz="quarter" idx="12"/>
          </p:nvPr>
        </p:nvSpPr>
        <p:spPr/>
        <p:txBody>
          <a:bodyPr/>
          <a:lstStyle/>
          <a:p>
            <a:fld id="{89B03ACE-E84E-46D0-8160-3E6F6E795E78}" type="slidenum">
              <a:rPr lang="en-IE" smtClean="0"/>
              <a:pPr/>
              <a:t>2</a:t>
            </a:fld>
            <a:endParaRPr lang="en-I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20</a:t>
            </a:fld>
            <a:endParaRPr lang="en-IE"/>
          </a:p>
        </p:txBody>
      </p:sp>
      <p:pic>
        <p:nvPicPr>
          <p:cNvPr id="3" name="Picture 2" descr="http://elsevierconnect.com/wp-content/uploads/2012/12/OECD-chart1.jpg"/>
          <p:cNvPicPr/>
          <p:nvPr/>
        </p:nvPicPr>
        <p:blipFill>
          <a:blip r:embed="rId2">
            <a:extLst>
              <a:ext uri="{28A0092B-C50C-407E-A947-70E740481C1C}">
                <a14:useLocalDpi xmlns:a14="http://schemas.microsoft.com/office/drawing/2010/main" val="0"/>
              </a:ext>
            </a:extLst>
          </a:blip>
          <a:srcRect/>
          <a:stretch>
            <a:fillRect/>
          </a:stretch>
        </p:blipFill>
        <p:spPr bwMode="auto">
          <a:xfrm>
            <a:off x="1706245" y="1799272"/>
            <a:ext cx="5731510" cy="3259455"/>
          </a:xfrm>
          <a:prstGeom prst="rect">
            <a:avLst/>
          </a:prstGeom>
          <a:noFill/>
          <a:ln>
            <a:noFill/>
          </a:ln>
        </p:spPr>
      </p:pic>
    </p:spTree>
    <p:extLst>
      <p:ext uri="{BB962C8B-B14F-4D97-AF65-F5344CB8AC3E}">
        <p14:creationId xmlns:p14="http://schemas.microsoft.com/office/powerpoint/2010/main" val="2380405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 </a:t>
            </a:r>
            <a:r>
              <a:rPr lang="en-IE" dirty="0" err="1" smtClean="0"/>
              <a:t>dotplot</a:t>
            </a:r>
            <a:endParaRPr lang="en-IE" dirty="0"/>
          </a:p>
        </p:txBody>
      </p:sp>
      <p:pic>
        <p:nvPicPr>
          <p:cNvPr id="101378"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9B03ACE-E84E-46D0-8160-3E6F6E795E78}" type="slidenum">
              <a:rPr lang="en-IE" smtClean="0"/>
              <a:pPr/>
              <a:t>21</a:t>
            </a:fld>
            <a:endParaRPr lang="en-I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22</a:t>
            </a:fld>
            <a:endParaRPr lang="en-IE"/>
          </a:p>
        </p:txBody>
      </p:sp>
      <p:pic>
        <p:nvPicPr>
          <p:cNvPr id="3" name="Picture 2" descr="http://cdn.static-economist.com/sites/default/files/imagecache/full-width/images/2013/06/blogs/graphic-detail/20130615_gdc786.png"/>
          <p:cNvPicPr/>
          <p:nvPr/>
        </p:nvPicPr>
        <p:blipFill>
          <a:blip r:embed="rId2">
            <a:extLst>
              <a:ext uri="{28A0092B-C50C-407E-A947-70E740481C1C}">
                <a14:useLocalDpi xmlns:a14="http://schemas.microsoft.com/office/drawing/2010/main" val="0"/>
              </a:ext>
            </a:extLst>
          </a:blip>
          <a:srcRect/>
          <a:stretch>
            <a:fillRect/>
          </a:stretch>
        </p:blipFill>
        <p:spPr bwMode="auto">
          <a:xfrm>
            <a:off x="1738312" y="523875"/>
            <a:ext cx="5667375" cy="5810250"/>
          </a:xfrm>
          <a:prstGeom prst="rect">
            <a:avLst/>
          </a:prstGeom>
          <a:noFill/>
          <a:ln>
            <a:noFill/>
          </a:ln>
        </p:spPr>
      </p:pic>
    </p:spTree>
    <p:extLst>
      <p:ext uri="{BB962C8B-B14F-4D97-AF65-F5344CB8AC3E}">
        <p14:creationId xmlns:p14="http://schemas.microsoft.com/office/powerpoint/2010/main" val="3422295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Plots over time</a:t>
            </a:r>
            <a:endParaRPr lang="en-IE" dirty="0"/>
          </a:p>
        </p:txBody>
      </p:sp>
      <p:sp>
        <p:nvSpPr>
          <p:cNvPr id="4" name="Slide Number Placeholder 3"/>
          <p:cNvSpPr>
            <a:spLocks noGrp="1"/>
          </p:cNvSpPr>
          <p:nvPr>
            <p:ph type="sldNum" sz="quarter" idx="12"/>
          </p:nvPr>
        </p:nvSpPr>
        <p:spPr/>
        <p:txBody>
          <a:bodyPr/>
          <a:lstStyle/>
          <a:p>
            <a:fld id="{89B03ACE-E84E-46D0-8160-3E6F6E795E78}" type="slidenum">
              <a:rPr lang="en-IE" smtClean="0"/>
              <a:pPr/>
              <a:t>23</a:t>
            </a:fld>
            <a:endParaRPr lang="en-IE"/>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585788"/>
            <a:ext cx="7094537" cy="568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9B03ACE-E84E-46D0-8160-3E6F6E795E78}" type="slidenum">
              <a:rPr lang="en-IE" smtClean="0"/>
              <a:pPr/>
              <a:t>24</a:t>
            </a:fld>
            <a:endParaRPr lang="en-IE"/>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585788"/>
            <a:ext cx="7094537" cy="568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25</a:t>
            </a:fld>
            <a:endParaRPr lang="en-IE"/>
          </a:p>
        </p:txBody>
      </p:sp>
      <p:pic>
        <p:nvPicPr>
          <p:cNvPr id="18436" name="Picture 4" descr="Thanks!amanda.cox@gmail.com    @nytgraphic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68760"/>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457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dirty="0"/>
          </a:p>
        </p:txBody>
      </p:sp>
      <p:sp>
        <p:nvSpPr>
          <p:cNvPr id="3" name="Content Placeholder 2"/>
          <p:cNvSpPr>
            <a:spLocks noGrp="1"/>
          </p:cNvSpPr>
          <p:nvPr>
            <p:ph idx="1"/>
          </p:nvPr>
        </p:nvSpPr>
        <p:spPr/>
        <p:txBody>
          <a:bodyPr>
            <a:normAutofit/>
          </a:bodyPr>
          <a:lstStyle/>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pPr>
              <a:buNone/>
            </a:pPr>
            <a:endParaRPr lang="en-IE" dirty="0" smtClean="0"/>
          </a:p>
          <a:p>
            <a:pPr>
              <a:buNone/>
            </a:pPr>
            <a:endParaRPr lang="en-IE" dirty="0"/>
          </a:p>
          <a:p>
            <a:pPr>
              <a:buNone/>
            </a:pPr>
            <a:endParaRPr lang="en-IE" dirty="0" smtClean="0"/>
          </a:p>
          <a:p>
            <a:pPr>
              <a:buNone/>
            </a:pPr>
            <a:endParaRPr lang="en-IE" dirty="0"/>
          </a:p>
          <a:p>
            <a:pPr>
              <a:buNone/>
            </a:pPr>
            <a:endParaRPr lang="en-IE" dirty="0" smtClean="0"/>
          </a:p>
          <a:p>
            <a:pPr>
              <a:buNone/>
            </a:pPr>
            <a:endParaRPr lang="en-IE" dirty="0"/>
          </a:p>
          <a:p>
            <a:pPr>
              <a:buNone/>
            </a:pPr>
            <a:endParaRPr lang="en-IE" dirty="0" smtClean="0"/>
          </a:p>
          <a:p>
            <a:pPr>
              <a:buNone/>
            </a:pPr>
            <a:endParaRPr lang="en-IE" dirty="0"/>
          </a:p>
        </p:txBody>
      </p:sp>
      <p:pic>
        <p:nvPicPr>
          <p:cNvPr id="1026" name="Picture 2" descr="http://mediamatters.org/static/images/item/fnc-an-20111212-unemployment.jpg"/>
          <p:cNvPicPr>
            <a:picLocks noChangeAspect="1" noChangeArrowheads="1"/>
          </p:cNvPicPr>
          <p:nvPr/>
        </p:nvPicPr>
        <p:blipFill>
          <a:blip r:embed="rId3" cstate="print"/>
          <a:srcRect/>
          <a:stretch>
            <a:fillRect/>
          </a:stretch>
        </p:blipFill>
        <p:spPr bwMode="auto">
          <a:xfrm>
            <a:off x="539552" y="260648"/>
            <a:ext cx="8208912" cy="4953174"/>
          </a:xfrm>
          <a:prstGeom prst="rect">
            <a:avLst/>
          </a:prstGeom>
          <a:noFill/>
        </p:spPr>
      </p:pic>
      <p:sp>
        <p:nvSpPr>
          <p:cNvPr id="5" name="TextBox 4"/>
          <p:cNvSpPr txBox="1"/>
          <p:nvPr/>
        </p:nvSpPr>
        <p:spPr>
          <a:xfrm>
            <a:off x="179512" y="5733256"/>
            <a:ext cx="8964488" cy="523220"/>
          </a:xfrm>
          <a:prstGeom prst="rect">
            <a:avLst/>
          </a:prstGeom>
          <a:noFill/>
        </p:spPr>
        <p:txBody>
          <a:bodyPr wrap="square" rtlCol="0">
            <a:spAutoFit/>
          </a:bodyPr>
          <a:lstStyle/>
          <a:p>
            <a:pPr algn="ctr"/>
            <a:r>
              <a:rPr lang="en-IE" sz="2800" dirty="0" smtClean="0"/>
              <a:t>Can you spot any issues with the presentation of the graph?</a:t>
            </a:r>
            <a:endParaRPr lang="en-IE" sz="2800" dirty="0"/>
          </a:p>
        </p:txBody>
      </p:sp>
      <p:sp>
        <p:nvSpPr>
          <p:cNvPr id="6" name="Slide Number Placeholder 5"/>
          <p:cNvSpPr>
            <a:spLocks noGrp="1"/>
          </p:cNvSpPr>
          <p:nvPr>
            <p:ph type="sldNum" sz="quarter" idx="12"/>
          </p:nvPr>
        </p:nvSpPr>
        <p:spPr/>
        <p:txBody>
          <a:bodyPr/>
          <a:lstStyle/>
          <a:p>
            <a:fld id="{89B03ACE-E84E-46D0-8160-3E6F6E795E78}" type="slidenum">
              <a:rPr lang="en-IE" smtClean="0"/>
              <a:pPr/>
              <a:t>26</a:t>
            </a:fld>
            <a:endParaRPr lang="en-IE"/>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5" y="1371917"/>
            <a:ext cx="5731510" cy="4114165"/>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27</a:t>
            </a:fld>
            <a:endParaRPr lang="en-IE"/>
          </a:p>
        </p:txBody>
      </p:sp>
    </p:spTree>
    <p:extLst>
      <p:ext uri="{BB962C8B-B14F-4D97-AF65-F5344CB8AC3E}">
        <p14:creationId xmlns:p14="http://schemas.microsoft.com/office/powerpoint/2010/main" val="1360800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9737" y="1395412"/>
            <a:ext cx="5724525" cy="4067175"/>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28</a:t>
            </a:fld>
            <a:endParaRPr lang="en-IE"/>
          </a:p>
        </p:txBody>
      </p:sp>
    </p:spTree>
    <p:extLst>
      <p:ext uri="{BB962C8B-B14F-4D97-AF65-F5344CB8AC3E}">
        <p14:creationId xmlns:p14="http://schemas.microsoft.com/office/powerpoint/2010/main" val="407250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Categorical data</a:t>
            </a:r>
            <a:endParaRPr lang="en-IE" dirty="0"/>
          </a:p>
        </p:txBody>
      </p:sp>
      <p:sp>
        <p:nvSpPr>
          <p:cNvPr id="3" name="Content Placeholder 2"/>
          <p:cNvSpPr>
            <a:spLocks noGrp="1"/>
          </p:cNvSpPr>
          <p:nvPr>
            <p:ph idx="1"/>
          </p:nvPr>
        </p:nvSpPr>
        <p:spPr/>
        <p:txBody>
          <a:bodyPr>
            <a:normAutofit fontScale="92500" lnSpcReduction="20000"/>
          </a:bodyPr>
          <a:lstStyle/>
          <a:p>
            <a:r>
              <a:rPr lang="en-IE" dirty="0" smtClean="0"/>
              <a:t>Tables of frequencies</a:t>
            </a:r>
          </a:p>
          <a:p>
            <a:endParaRPr lang="en-IE" dirty="0" smtClean="0"/>
          </a:p>
          <a:p>
            <a:pPr>
              <a:buNone/>
            </a:pPr>
            <a:r>
              <a:rPr lang="en-IE" dirty="0" smtClean="0"/>
              <a:t> </a:t>
            </a:r>
          </a:p>
          <a:p>
            <a:r>
              <a:rPr lang="en-IE" b="1" dirty="0" smtClean="0"/>
              <a:t>Tally for Discrete Variables: Gender </a:t>
            </a:r>
          </a:p>
          <a:p>
            <a:endParaRPr lang="en-IE" b="1" dirty="0" smtClean="0"/>
          </a:p>
          <a:p>
            <a:pPr>
              <a:buNone/>
            </a:pPr>
            <a:r>
              <a:rPr lang="en-IE" dirty="0" smtClean="0"/>
              <a:t> Gender               Count</a:t>
            </a:r>
          </a:p>
          <a:p>
            <a:pPr>
              <a:buNone/>
            </a:pPr>
            <a:r>
              <a:rPr lang="en-IE" dirty="0" smtClean="0"/>
              <a:t>Females                   216</a:t>
            </a:r>
          </a:p>
          <a:p>
            <a:pPr>
              <a:buNone/>
            </a:pPr>
            <a:r>
              <a:rPr lang="en-IE" dirty="0" smtClean="0"/>
              <a:t>Males                        258</a:t>
            </a:r>
          </a:p>
          <a:p>
            <a:pPr>
              <a:buNone/>
            </a:pPr>
            <a:r>
              <a:rPr lang="en-IE" dirty="0" smtClean="0"/>
              <a:t>N=    474</a:t>
            </a:r>
          </a:p>
          <a:p>
            <a:pPr>
              <a:buNone/>
            </a:pPr>
            <a:endParaRPr lang="en-IE" dirty="0" smtClean="0"/>
          </a:p>
          <a:p>
            <a:endParaRPr lang="en-IE" dirty="0" smtClean="0"/>
          </a:p>
          <a:p>
            <a:pPr>
              <a:buNone/>
            </a:pPr>
            <a:endParaRPr lang="en-IE" dirty="0"/>
          </a:p>
        </p:txBody>
      </p:sp>
      <p:sp>
        <p:nvSpPr>
          <p:cNvPr id="5" name="Slide Number Placeholder 4"/>
          <p:cNvSpPr>
            <a:spLocks noGrp="1"/>
          </p:cNvSpPr>
          <p:nvPr>
            <p:ph type="sldNum" sz="quarter" idx="12"/>
          </p:nvPr>
        </p:nvSpPr>
        <p:spPr/>
        <p:txBody>
          <a:bodyPr/>
          <a:lstStyle/>
          <a:p>
            <a:fld id="{89B03ACE-E84E-46D0-8160-3E6F6E795E78}" type="slidenum">
              <a:rPr lang="en-IE" smtClean="0"/>
              <a:pPr/>
              <a:t>29</a:t>
            </a:fld>
            <a:endParaRPr lang="en-I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1772816"/>
            <a:ext cx="7920880" cy="3693319"/>
          </a:xfrm>
          <a:prstGeom prst="rect">
            <a:avLst/>
          </a:prstGeom>
        </p:spPr>
        <p:txBody>
          <a:bodyPr wrap="square">
            <a:spAutoFit/>
          </a:bodyPr>
          <a:lstStyle/>
          <a:p>
            <a:endParaRPr lang="en-IE" dirty="0"/>
          </a:p>
          <a:p>
            <a:r>
              <a:rPr lang="en-IE" dirty="0"/>
              <a:t> </a:t>
            </a:r>
            <a:r>
              <a:rPr lang="en-IE" sz="3600" dirty="0"/>
              <a:t>When you lay eyes on an unfamiliar territory for the first time, it always makes sense to get an overview before venturing into the thick of it. An unfamiliar data set is like an unknown land. </a:t>
            </a:r>
          </a:p>
        </p:txBody>
      </p:sp>
      <p:sp>
        <p:nvSpPr>
          <p:cNvPr id="4" name="Slide Number Placeholder 3"/>
          <p:cNvSpPr>
            <a:spLocks noGrp="1"/>
          </p:cNvSpPr>
          <p:nvPr>
            <p:ph type="sldNum" sz="quarter" idx="12"/>
          </p:nvPr>
        </p:nvSpPr>
        <p:spPr/>
        <p:txBody>
          <a:bodyPr/>
          <a:lstStyle/>
          <a:p>
            <a:fld id="{89B03ACE-E84E-46D0-8160-3E6F6E795E78}" type="slidenum">
              <a:rPr lang="en-IE" smtClean="0"/>
              <a:pPr/>
              <a:t>3</a:t>
            </a:fld>
            <a:endParaRPr lang="en-IE"/>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6176" y="1700808"/>
            <a:ext cx="2345707" cy="2308324"/>
          </a:xfrm>
          <a:prstGeom prst="rect">
            <a:avLst/>
          </a:prstGeom>
          <a:noFill/>
        </p:spPr>
        <p:txBody>
          <a:bodyPr wrap="none" rtlCol="0">
            <a:spAutoFit/>
          </a:bodyPr>
          <a:lstStyle/>
          <a:p>
            <a:r>
              <a:rPr lang="en-IE" dirty="0" smtClean="0"/>
              <a:t>Spaces between bars</a:t>
            </a:r>
          </a:p>
          <a:p>
            <a:endParaRPr lang="en-IE" dirty="0" smtClean="0"/>
          </a:p>
          <a:p>
            <a:r>
              <a:rPr lang="en-IE" dirty="0" smtClean="0"/>
              <a:t>Ordering here</a:t>
            </a:r>
          </a:p>
          <a:p>
            <a:endParaRPr lang="en-IE" dirty="0" smtClean="0"/>
          </a:p>
          <a:p>
            <a:r>
              <a:rPr lang="en-IE" dirty="0" smtClean="0"/>
              <a:t>Transpose it</a:t>
            </a:r>
          </a:p>
          <a:p>
            <a:endParaRPr lang="en-IE" dirty="0" smtClean="0"/>
          </a:p>
          <a:p>
            <a:r>
              <a:rPr lang="en-IE" dirty="0" smtClean="0"/>
              <a:t>Lots of other stuff here</a:t>
            </a:r>
          </a:p>
          <a:p>
            <a:endParaRPr lang="en-IE" dirty="0" smtClean="0"/>
          </a:p>
        </p:txBody>
      </p:sp>
      <p:sp>
        <p:nvSpPr>
          <p:cNvPr id="6" name="Title 5"/>
          <p:cNvSpPr>
            <a:spLocks noGrp="1"/>
          </p:cNvSpPr>
          <p:nvPr>
            <p:ph type="title"/>
          </p:nvPr>
        </p:nvSpPr>
        <p:spPr>
          <a:xfrm>
            <a:off x="457200" y="274638"/>
            <a:ext cx="5987008" cy="706090"/>
          </a:xfrm>
        </p:spPr>
        <p:txBody>
          <a:bodyPr>
            <a:normAutofit fontScale="90000"/>
          </a:bodyPr>
          <a:lstStyle/>
          <a:p>
            <a:r>
              <a:rPr lang="en-IE" dirty="0" smtClean="0"/>
              <a:t>Bar Charts</a:t>
            </a:r>
            <a:endParaRPr lang="en-IE" dirty="0"/>
          </a:p>
        </p:txBody>
      </p:sp>
      <p:pic>
        <p:nvPicPr>
          <p:cNvPr id="22530" name="Picture 2"/>
          <p:cNvPicPr>
            <a:picLocks noChangeAspect="1" noChangeArrowheads="1"/>
          </p:cNvPicPr>
          <p:nvPr/>
        </p:nvPicPr>
        <p:blipFill>
          <a:blip r:embed="rId3" cstate="print"/>
          <a:srcRect/>
          <a:stretch>
            <a:fillRect/>
          </a:stretch>
        </p:blipFill>
        <p:spPr bwMode="auto">
          <a:xfrm>
            <a:off x="395536" y="1628800"/>
            <a:ext cx="5486400" cy="3657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9B03ACE-E84E-46D0-8160-3E6F6E795E78}" type="slidenum">
              <a:rPr lang="en-IE" smtClean="0"/>
              <a:pPr/>
              <a:t>30</a:t>
            </a:fld>
            <a:endParaRPr lang="en-IE"/>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9B03ACE-E84E-46D0-8160-3E6F6E795E78}" type="slidenum">
              <a:rPr lang="en-IE" smtClean="0"/>
              <a:pPr/>
              <a:t>31</a:t>
            </a:fld>
            <a:endParaRPr lang="en-IE"/>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32</a:t>
            </a:fld>
            <a:endParaRPr lang="en-IE"/>
          </a:p>
        </p:txBody>
      </p:sp>
      <p:pic>
        <p:nvPicPr>
          <p:cNvPr id="3" name="Picture 2" descr="http://1.bp.blogspot.com/-E5sKeaHmE6c/Uvp89xI1m9I/AAAAAAAAkKM/PMhAhKKLITU/s1600/USA_luxury-suv-sales-chart-january-2014.jpg"/>
          <p:cNvPicPr/>
          <p:nvPr/>
        </p:nvPicPr>
        <p:blipFill>
          <a:blip r:embed="rId2">
            <a:extLst>
              <a:ext uri="{28A0092B-C50C-407E-A947-70E740481C1C}">
                <a14:useLocalDpi xmlns:a14="http://schemas.microsoft.com/office/drawing/2010/main" val="0"/>
              </a:ext>
            </a:extLst>
          </a:blip>
          <a:srcRect/>
          <a:stretch>
            <a:fillRect/>
          </a:stretch>
        </p:blipFill>
        <p:spPr bwMode="auto">
          <a:xfrm>
            <a:off x="1706245" y="1549717"/>
            <a:ext cx="5731510" cy="3758565"/>
          </a:xfrm>
          <a:prstGeom prst="rect">
            <a:avLst/>
          </a:prstGeom>
          <a:noFill/>
          <a:ln>
            <a:noFill/>
          </a:ln>
        </p:spPr>
      </p:pic>
    </p:spTree>
    <p:extLst>
      <p:ext uri="{BB962C8B-B14F-4D97-AF65-F5344CB8AC3E}">
        <p14:creationId xmlns:p14="http://schemas.microsoft.com/office/powerpoint/2010/main" val="4068647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33</a:t>
            </a:fld>
            <a:endParaRPr lang="en-IE"/>
          </a:p>
        </p:txBody>
      </p:sp>
      <p:pic>
        <p:nvPicPr>
          <p:cNvPr id="3" name="Picture 2" descr="Comparing the Candidates"/>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490662"/>
            <a:ext cx="4762500" cy="3876675"/>
          </a:xfrm>
          <a:prstGeom prst="rect">
            <a:avLst/>
          </a:prstGeom>
          <a:noFill/>
          <a:ln>
            <a:noFill/>
          </a:ln>
        </p:spPr>
      </p:pic>
    </p:spTree>
    <p:extLst>
      <p:ext uri="{BB962C8B-B14F-4D97-AF65-F5344CB8AC3E}">
        <p14:creationId xmlns:p14="http://schemas.microsoft.com/office/powerpoint/2010/main" val="3177230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NO!!!</a:t>
            </a:r>
            <a:endParaRPr lang="en-IE" dirty="0"/>
          </a:p>
        </p:txBody>
      </p:sp>
      <p:graphicFrame>
        <p:nvGraphicFramePr>
          <p:cNvPr id="3" name="Chart 2"/>
          <p:cNvGraphicFramePr/>
          <p:nvPr/>
        </p:nvGraphicFramePr>
        <p:xfrm>
          <a:off x="1633537" y="1381125"/>
          <a:ext cx="5876925" cy="409575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827584" y="6021288"/>
            <a:ext cx="4466351" cy="369332"/>
          </a:xfrm>
          <a:prstGeom prst="rect">
            <a:avLst/>
          </a:prstGeom>
          <a:noFill/>
        </p:spPr>
        <p:txBody>
          <a:bodyPr wrap="none" rtlCol="0">
            <a:spAutoFit/>
          </a:bodyPr>
          <a:lstStyle/>
          <a:p>
            <a:r>
              <a:rPr lang="en-IE" dirty="0" smtClean="0"/>
              <a:t>No 3 dimensional graphs please !!!!!!!!!!!!!!!!!</a:t>
            </a:r>
            <a:endParaRPr lang="en-IE" dirty="0"/>
          </a:p>
        </p:txBody>
      </p:sp>
      <p:sp>
        <p:nvSpPr>
          <p:cNvPr id="6" name="Slide Number Placeholder 5"/>
          <p:cNvSpPr>
            <a:spLocks noGrp="1"/>
          </p:cNvSpPr>
          <p:nvPr>
            <p:ph type="sldNum" sz="quarter" idx="12"/>
          </p:nvPr>
        </p:nvSpPr>
        <p:spPr/>
        <p:txBody>
          <a:bodyPr/>
          <a:lstStyle/>
          <a:p>
            <a:fld id="{89B03ACE-E84E-46D0-8160-3E6F6E795E78}" type="slidenum">
              <a:rPr lang="en-IE" smtClean="0"/>
              <a:pPr/>
              <a:t>34</a:t>
            </a:fld>
            <a:endParaRPr lang="en-I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Another plot</a:t>
            </a:r>
            <a:endParaRPr lang="en-IE" dirty="0"/>
          </a:p>
        </p:txBody>
      </p:sp>
      <p:pic>
        <p:nvPicPr>
          <p:cNvPr id="3" name="Picture 2"/>
          <p:cNvPicPr/>
          <p:nvPr/>
        </p:nvPicPr>
        <p:blipFill>
          <a:blip r:embed="rId2"/>
          <a:stretch>
            <a:fillRect/>
          </a:stretch>
        </p:blipFill>
        <p:spPr>
          <a:xfrm>
            <a:off x="1331641" y="2132856"/>
            <a:ext cx="6264696" cy="3689573"/>
          </a:xfrm>
          <a:prstGeom prst="rect">
            <a:avLst/>
          </a:prstGeom>
        </p:spPr>
      </p:pic>
      <p:sp>
        <p:nvSpPr>
          <p:cNvPr id="5" name="Slide Number Placeholder 4"/>
          <p:cNvSpPr>
            <a:spLocks noGrp="1"/>
          </p:cNvSpPr>
          <p:nvPr>
            <p:ph type="sldNum" sz="quarter" idx="12"/>
          </p:nvPr>
        </p:nvSpPr>
        <p:spPr/>
        <p:txBody>
          <a:bodyPr/>
          <a:lstStyle/>
          <a:p>
            <a:fld id="{89B03ACE-E84E-46D0-8160-3E6F6E795E78}" type="slidenum">
              <a:rPr lang="en-IE" smtClean="0"/>
              <a:pPr/>
              <a:t>35</a:t>
            </a:fld>
            <a:endParaRPr lang="en-IE"/>
          </a:p>
        </p:txBody>
      </p:sp>
    </p:spTree>
    <p:extLst>
      <p:ext uri="{BB962C8B-B14F-4D97-AF65-F5344CB8AC3E}">
        <p14:creationId xmlns:p14="http://schemas.microsoft.com/office/powerpoint/2010/main" val="2983504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838325" y="942975"/>
            <a:ext cx="5467350" cy="4972050"/>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36</a:t>
            </a:fld>
            <a:endParaRPr lang="en-IE"/>
          </a:p>
        </p:txBody>
      </p:sp>
    </p:spTree>
    <p:extLst>
      <p:ext uri="{BB962C8B-B14F-4D97-AF65-F5344CB8AC3E}">
        <p14:creationId xmlns:p14="http://schemas.microsoft.com/office/powerpoint/2010/main" val="1194176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5" y="1348422"/>
            <a:ext cx="5731510" cy="4161155"/>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37</a:t>
            </a:fld>
            <a:endParaRPr lang="en-IE"/>
          </a:p>
        </p:txBody>
      </p:sp>
    </p:spTree>
    <p:extLst>
      <p:ext uri="{BB962C8B-B14F-4D97-AF65-F5344CB8AC3E}">
        <p14:creationId xmlns:p14="http://schemas.microsoft.com/office/powerpoint/2010/main" val="1882490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5" y="1384935"/>
            <a:ext cx="5731510" cy="4088130"/>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38</a:t>
            </a:fld>
            <a:endParaRPr lang="en-IE"/>
          </a:p>
        </p:txBody>
      </p:sp>
    </p:spTree>
    <p:extLst>
      <p:ext uri="{BB962C8B-B14F-4D97-AF65-F5344CB8AC3E}">
        <p14:creationId xmlns:p14="http://schemas.microsoft.com/office/powerpoint/2010/main" val="1624683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14500" y="323850"/>
            <a:ext cx="5715000" cy="6210300"/>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39</a:t>
            </a:fld>
            <a:endParaRPr lang="en-IE"/>
          </a:p>
        </p:txBody>
      </p:sp>
    </p:spTree>
    <p:extLst>
      <p:ext uri="{BB962C8B-B14F-4D97-AF65-F5344CB8AC3E}">
        <p14:creationId xmlns:p14="http://schemas.microsoft.com/office/powerpoint/2010/main" val="2103909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E" dirty="0" smtClean="0"/>
              <a:t>Purpose of graphs</a:t>
            </a:r>
            <a:endParaRPr lang="en-IE" dirty="0"/>
          </a:p>
        </p:txBody>
      </p:sp>
      <p:sp>
        <p:nvSpPr>
          <p:cNvPr id="4" name="Content Placeholder 3"/>
          <p:cNvSpPr>
            <a:spLocks noGrp="1"/>
          </p:cNvSpPr>
          <p:nvPr>
            <p:ph idx="1"/>
          </p:nvPr>
        </p:nvSpPr>
        <p:spPr>
          <a:xfrm>
            <a:off x="251520" y="1412776"/>
            <a:ext cx="8229600" cy="4525963"/>
          </a:xfrm>
        </p:spPr>
        <p:txBody>
          <a:bodyPr/>
          <a:lstStyle/>
          <a:p>
            <a:r>
              <a:rPr lang="en-US" u="sng" dirty="0" smtClean="0"/>
              <a:t>Exploration</a:t>
            </a:r>
            <a:r>
              <a:rPr lang="en-US" dirty="0" smtClean="0"/>
              <a:t> - there is a message in the data and the display helps us to learn what it is.</a:t>
            </a:r>
          </a:p>
          <a:p>
            <a:r>
              <a:rPr lang="en-US" u="sng" dirty="0" smtClean="0"/>
              <a:t>Communication</a:t>
            </a:r>
            <a:r>
              <a:rPr lang="en-US" dirty="0" smtClean="0"/>
              <a:t> - we know something and the display helps us to effectively tell others.</a:t>
            </a:r>
          </a:p>
          <a:p>
            <a:r>
              <a:rPr lang="en-US" u="sng" dirty="0" smtClean="0"/>
              <a:t>Decoration</a:t>
            </a:r>
            <a:r>
              <a:rPr lang="en-US" dirty="0" smtClean="0"/>
              <a:t> - the graph is pretty and enlivens the presentation.</a:t>
            </a:r>
            <a:endParaRPr lang="en-IE" dirty="0" smtClean="0"/>
          </a:p>
          <a:p>
            <a:endParaRPr lang="en-IE" dirty="0"/>
          </a:p>
        </p:txBody>
      </p:sp>
      <p:sp>
        <p:nvSpPr>
          <p:cNvPr id="5" name="Slide Number Placeholder 4"/>
          <p:cNvSpPr>
            <a:spLocks noGrp="1"/>
          </p:cNvSpPr>
          <p:nvPr>
            <p:ph type="sldNum" sz="quarter" idx="12"/>
          </p:nvPr>
        </p:nvSpPr>
        <p:spPr/>
        <p:txBody>
          <a:bodyPr/>
          <a:lstStyle/>
          <a:p>
            <a:fld id="{89B03ACE-E84E-46D0-8160-3E6F6E795E78}" type="slidenum">
              <a:rPr lang="en-IE" smtClean="0"/>
              <a:pPr/>
              <a:t>4</a:t>
            </a:fld>
            <a:endParaRPr lang="en-IE"/>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14500" y="1281112"/>
            <a:ext cx="5715000" cy="4295775"/>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40</a:t>
            </a:fld>
            <a:endParaRPr lang="en-IE"/>
          </a:p>
        </p:txBody>
      </p:sp>
    </p:spTree>
    <p:extLst>
      <p:ext uri="{BB962C8B-B14F-4D97-AF65-F5344CB8AC3E}">
        <p14:creationId xmlns:p14="http://schemas.microsoft.com/office/powerpoint/2010/main" val="2446875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Piechart</a:t>
            </a:r>
            <a:endParaRPr lang="en-IE" dirty="0"/>
          </a:p>
        </p:txBody>
      </p:sp>
      <p:sp>
        <p:nvSpPr>
          <p:cNvPr id="4" name="TextBox 3"/>
          <p:cNvSpPr txBox="1"/>
          <p:nvPr/>
        </p:nvSpPr>
        <p:spPr>
          <a:xfrm>
            <a:off x="467544" y="6021288"/>
            <a:ext cx="5929380" cy="369332"/>
          </a:xfrm>
          <a:prstGeom prst="rect">
            <a:avLst/>
          </a:prstGeom>
          <a:noFill/>
        </p:spPr>
        <p:txBody>
          <a:bodyPr wrap="none" rtlCol="0">
            <a:spAutoFit/>
          </a:bodyPr>
          <a:lstStyle/>
          <a:p>
            <a:r>
              <a:rPr lang="en-IE" dirty="0" smtClean="0"/>
              <a:t>Do not like this hard to judge sizes but people understand it.  </a:t>
            </a:r>
            <a:endParaRPr lang="en-IE" dirty="0"/>
          </a:p>
        </p:txBody>
      </p:sp>
      <p:pic>
        <p:nvPicPr>
          <p:cNvPr id="18433" name="Picture 1"/>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9B03ACE-E84E-46D0-8160-3E6F6E795E78}" type="slidenum">
              <a:rPr lang="en-IE" smtClean="0"/>
              <a:pPr/>
              <a:t>41</a:t>
            </a:fld>
            <a:endParaRPr lang="en-IE"/>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No to these</a:t>
            </a:r>
            <a:endParaRPr lang="en-IE" dirty="0"/>
          </a:p>
        </p:txBody>
      </p:sp>
      <p:graphicFrame>
        <p:nvGraphicFramePr>
          <p:cNvPr id="3" name="Chart 2"/>
          <p:cNvGraphicFramePr/>
          <p:nvPr/>
        </p:nvGraphicFramePr>
        <p:xfrm>
          <a:off x="611560" y="1268760"/>
          <a:ext cx="3578721" cy="3456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p:nvPr/>
        </p:nvGraphicFramePr>
        <p:xfrm>
          <a:off x="4572000" y="1916832"/>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6" name="Slide Number Placeholder 5"/>
          <p:cNvSpPr>
            <a:spLocks noGrp="1"/>
          </p:cNvSpPr>
          <p:nvPr>
            <p:ph type="sldNum" sz="quarter" idx="12"/>
          </p:nvPr>
        </p:nvSpPr>
        <p:spPr/>
        <p:txBody>
          <a:bodyPr/>
          <a:lstStyle/>
          <a:p>
            <a:fld id="{89B03ACE-E84E-46D0-8160-3E6F6E795E78}" type="slidenum">
              <a:rPr lang="en-IE" smtClean="0"/>
              <a:pPr/>
              <a:t>42</a:t>
            </a:fld>
            <a:endParaRPr lang="en-I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43</a:t>
            </a:fld>
            <a:endParaRPr lang="en-IE"/>
          </a:p>
        </p:txBody>
      </p:sp>
      <p:pic>
        <p:nvPicPr>
          <p:cNvPr id="17410" name="Picture 2" descr="3d pie graph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772816"/>
            <a:ext cx="4772025"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354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44</a:t>
            </a:fld>
            <a:endParaRPr lang="en-IE"/>
          </a:p>
        </p:txBody>
      </p:sp>
      <p:pic>
        <p:nvPicPr>
          <p:cNvPr id="16386" name="Picture 2" descr="causes of mutation infograp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4762500"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907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5" y="1033145"/>
            <a:ext cx="5731510" cy="4791710"/>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45</a:t>
            </a:fld>
            <a:endParaRPr lang="en-IE"/>
          </a:p>
        </p:txBody>
      </p:sp>
    </p:spTree>
    <p:extLst>
      <p:ext uri="{BB962C8B-B14F-4D97-AF65-F5344CB8AC3E}">
        <p14:creationId xmlns:p14="http://schemas.microsoft.com/office/powerpoint/2010/main" val="396652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9458" name="Picture 2" descr="Pie Chart gone wrong"/>
          <p:cNvPicPr>
            <a:picLocks noChangeAspect="1" noChangeArrowheads="1"/>
          </p:cNvPicPr>
          <p:nvPr/>
        </p:nvPicPr>
        <p:blipFill>
          <a:blip r:embed="rId3" cstate="print"/>
          <a:srcRect/>
          <a:stretch>
            <a:fillRect/>
          </a:stretch>
        </p:blipFill>
        <p:spPr bwMode="auto">
          <a:xfrm>
            <a:off x="323528" y="332656"/>
            <a:ext cx="8568691" cy="5976664"/>
          </a:xfrm>
          <a:prstGeom prst="rect">
            <a:avLst/>
          </a:prstGeom>
          <a:noFill/>
        </p:spPr>
      </p:pic>
      <p:sp>
        <p:nvSpPr>
          <p:cNvPr id="5" name="Slide Number Placeholder 4"/>
          <p:cNvSpPr>
            <a:spLocks noGrp="1"/>
          </p:cNvSpPr>
          <p:nvPr>
            <p:ph type="sldNum" sz="quarter" idx="12"/>
          </p:nvPr>
        </p:nvSpPr>
        <p:spPr/>
        <p:txBody>
          <a:bodyPr/>
          <a:lstStyle/>
          <a:p>
            <a:fld id="{89B03ACE-E84E-46D0-8160-3E6F6E795E78}" type="slidenum">
              <a:rPr lang="en-IE" smtClean="0"/>
              <a:pPr/>
              <a:t>46</a:t>
            </a:fld>
            <a:endParaRPr lang="en-IE"/>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5" y="1304925"/>
            <a:ext cx="5731510" cy="4248150"/>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47</a:t>
            </a:fld>
            <a:endParaRPr lang="en-IE"/>
          </a:p>
        </p:txBody>
      </p:sp>
    </p:spTree>
    <p:extLst>
      <p:ext uri="{BB962C8B-B14F-4D97-AF65-F5344CB8AC3E}">
        <p14:creationId xmlns:p14="http://schemas.microsoft.com/office/powerpoint/2010/main" val="271198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99592" y="1196752"/>
            <a:ext cx="7200800" cy="4680519"/>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48</a:t>
            </a:fld>
            <a:endParaRPr lang="en-IE"/>
          </a:p>
        </p:txBody>
      </p:sp>
    </p:spTree>
    <p:extLst>
      <p:ext uri="{BB962C8B-B14F-4D97-AF65-F5344CB8AC3E}">
        <p14:creationId xmlns:p14="http://schemas.microsoft.com/office/powerpoint/2010/main" val="2913592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38412" y="19050"/>
            <a:ext cx="4067175" cy="6819900"/>
          </a:xfrm>
          <a:prstGeom prst="rect">
            <a:avLst/>
          </a:prstGeom>
        </p:spPr>
      </p:pic>
      <p:sp>
        <p:nvSpPr>
          <p:cNvPr id="4" name="Slide Number Placeholder 3"/>
          <p:cNvSpPr>
            <a:spLocks noGrp="1"/>
          </p:cNvSpPr>
          <p:nvPr>
            <p:ph type="sldNum" sz="quarter" idx="12"/>
          </p:nvPr>
        </p:nvSpPr>
        <p:spPr/>
        <p:txBody>
          <a:bodyPr/>
          <a:lstStyle/>
          <a:p>
            <a:fld id="{89B03ACE-E84E-46D0-8160-3E6F6E795E78}" type="slidenum">
              <a:rPr lang="en-IE" smtClean="0"/>
              <a:pPr/>
              <a:t>49</a:t>
            </a:fld>
            <a:endParaRPr lang="en-IE"/>
          </a:p>
        </p:txBody>
      </p:sp>
    </p:spTree>
    <p:extLst>
      <p:ext uri="{BB962C8B-B14F-4D97-AF65-F5344CB8AC3E}">
        <p14:creationId xmlns:p14="http://schemas.microsoft.com/office/powerpoint/2010/main" val="85069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5</a:t>
            </a:fld>
            <a:endParaRPr lang="en-IE"/>
          </a:p>
        </p:txBody>
      </p:sp>
      <p:pic>
        <p:nvPicPr>
          <p:cNvPr id="3" name="Picture 2" descr="http://www.perceptualedge.com/blog/wp-content/uploads/2009/07/bo-pie-chart-large.png"/>
          <p:cNvPicPr/>
          <p:nvPr/>
        </p:nvPicPr>
        <p:blipFill>
          <a:blip r:embed="rId2">
            <a:extLst>
              <a:ext uri="{28A0092B-C50C-407E-A947-70E740481C1C}">
                <a14:useLocalDpi xmlns:a14="http://schemas.microsoft.com/office/drawing/2010/main" val="0"/>
              </a:ext>
            </a:extLst>
          </a:blip>
          <a:srcRect/>
          <a:stretch>
            <a:fillRect/>
          </a:stretch>
        </p:blipFill>
        <p:spPr bwMode="auto">
          <a:xfrm>
            <a:off x="1706245" y="454660"/>
            <a:ext cx="5731510" cy="5948680"/>
          </a:xfrm>
          <a:prstGeom prst="rect">
            <a:avLst/>
          </a:prstGeom>
          <a:noFill/>
          <a:ln>
            <a:noFill/>
          </a:ln>
        </p:spPr>
      </p:pic>
    </p:spTree>
    <p:extLst>
      <p:ext uri="{BB962C8B-B14F-4D97-AF65-F5344CB8AC3E}">
        <p14:creationId xmlns:p14="http://schemas.microsoft.com/office/powerpoint/2010/main" val="3247723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50</a:t>
            </a:fld>
            <a:endParaRPr lang="en-IE"/>
          </a:p>
        </p:txBody>
      </p:sp>
      <p:pic>
        <p:nvPicPr>
          <p:cNvPr id="3" name="Picture 2" descr="http://conservativehome.blogs.com/.a/6a00d83451b31c69e2011571ae65f7970b-pi"/>
          <p:cNvPicPr/>
          <p:nvPr/>
        </p:nvPicPr>
        <p:blipFill>
          <a:blip r:embed="rId2">
            <a:extLst>
              <a:ext uri="{28A0092B-C50C-407E-A947-70E740481C1C}">
                <a14:useLocalDpi xmlns:a14="http://schemas.microsoft.com/office/drawing/2010/main" val="0"/>
              </a:ext>
            </a:extLst>
          </a:blip>
          <a:srcRect/>
          <a:stretch>
            <a:fillRect/>
          </a:stretch>
        </p:blipFill>
        <p:spPr bwMode="auto">
          <a:xfrm>
            <a:off x="2052637" y="371475"/>
            <a:ext cx="5038725" cy="6115050"/>
          </a:xfrm>
          <a:prstGeom prst="rect">
            <a:avLst/>
          </a:prstGeom>
          <a:noFill/>
          <a:ln>
            <a:noFill/>
          </a:ln>
        </p:spPr>
      </p:pic>
    </p:spTree>
    <p:extLst>
      <p:ext uri="{BB962C8B-B14F-4D97-AF65-F5344CB8AC3E}">
        <p14:creationId xmlns:p14="http://schemas.microsoft.com/office/powerpoint/2010/main" val="244137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9B03ACE-E84E-46D0-8160-3E6F6E795E78}" type="slidenum">
              <a:rPr lang="en-IE" smtClean="0"/>
              <a:pPr/>
              <a:t>51</a:t>
            </a:fld>
            <a:endParaRPr lang="en-IE"/>
          </a:p>
        </p:txBody>
      </p:sp>
      <p:pic>
        <p:nvPicPr>
          <p:cNvPr id="4" name="Picture 3"/>
          <p:cNvPicPr/>
          <p:nvPr/>
        </p:nvPicPr>
        <p:blipFill>
          <a:blip r:embed="rId2"/>
          <a:stretch>
            <a:fillRect/>
          </a:stretch>
        </p:blipFill>
        <p:spPr>
          <a:xfrm>
            <a:off x="1331640" y="1340768"/>
            <a:ext cx="5654947" cy="4680520"/>
          </a:xfrm>
          <a:prstGeom prst="rect">
            <a:avLst/>
          </a:prstGeom>
        </p:spPr>
      </p:pic>
    </p:spTree>
    <p:extLst>
      <p:ext uri="{BB962C8B-B14F-4D97-AF65-F5344CB8AC3E}">
        <p14:creationId xmlns:p14="http://schemas.microsoft.com/office/powerpoint/2010/main" val="304951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52</a:t>
            </a:fld>
            <a:endParaRPr lang="en-IE"/>
          </a:p>
        </p:txBody>
      </p:sp>
      <p:pic>
        <p:nvPicPr>
          <p:cNvPr id="20482" name="Picture 2" descr="Compromise in the Eye of the Behol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764704"/>
            <a:ext cx="6096000" cy="638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965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Summary Stats for Quantitative data</a:t>
            </a:r>
            <a:endParaRPr lang="en-IE" dirty="0"/>
          </a:p>
        </p:txBody>
      </p:sp>
      <p:sp>
        <p:nvSpPr>
          <p:cNvPr id="3" name="TextBox 2"/>
          <p:cNvSpPr txBox="1"/>
          <p:nvPr/>
        </p:nvSpPr>
        <p:spPr>
          <a:xfrm>
            <a:off x="539552" y="1916832"/>
            <a:ext cx="7037119" cy="5724644"/>
          </a:xfrm>
          <a:prstGeom prst="rect">
            <a:avLst/>
          </a:prstGeom>
          <a:noFill/>
        </p:spPr>
        <p:txBody>
          <a:bodyPr wrap="none" rtlCol="0">
            <a:spAutoFit/>
          </a:bodyPr>
          <a:lstStyle/>
          <a:p>
            <a:r>
              <a:rPr lang="en-IE" dirty="0" smtClean="0"/>
              <a:t>We have drawn the graphs </a:t>
            </a:r>
          </a:p>
          <a:p>
            <a:endParaRPr lang="en-IE" dirty="0" smtClean="0"/>
          </a:p>
          <a:p>
            <a:r>
              <a:rPr lang="en-IE" dirty="0" smtClean="0"/>
              <a:t>So what do we next?</a:t>
            </a:r>
          </a:p>
          <a:p>
            <a:endParaRPr lang="en-IE" dirty="0" smtClean="0"/>
          </a:p>
          <a:p>
            <a:r>
              <a:rPr lang="en-IE" dirty="0" smtClean="0"/>
              <a:t>We may want to summarise the data by using appropriate summary stats</a:t>
            </a:r>
          </a:p>
          <a:p>
            <a:endParaRPr lang="en-IE" dirty="0" smtClean="0"/>
          </a:p>
          <a:p>
            <a:r>
              <a:rPr lang="en-IE" dirty="0" smtClean="0"/>
              <a:t>Look at a couple of methods of doing this</a:t>
            </a:r>
          </a:p>
          <a:p>
            <a:endParaRPr lang="en-IE" dirty="0" smtClean="0"/>
          </a:p>
          <a:p>
            <a:r>
              <a:rPr lang="en-IE" dirty="0" smtClean="0"/>
              <a:t>A summary measure indicating a typical or centre value</a:t>
            </a:r>
          </a:p>
          <a:p>
            <a:endParaRPr lang="en-IE" dirty="0" smtClean="0"/>
          </a:p>
          <a:p>
            <a:r>
              <a:rPr lang="en-IE" dirty="0" smtClean="0"/>
              <a:t>Going to illustrate this with just 5 values</a:t>
            </a:r>
          </a:p>
          <a:p>
            <a:endParaRPr lang="en-IE" dirty="0" smtClean="0"/>
          </a:p>
          <a:p>
            <a:r>
              <a:rPr lang="en-GB" dirty="0" smtClean="0">
                <a:latin typeface="Times New Roman" pitchFamily="18" charset="0"/>
              </a:rPr>
              <a:t>5 values 19, 54, 4, 10, 20</a:t>
            </a:r>
          </a:p>
          <a:p>
            <a:endParaRPr lang="en-IE" dirty="0" smtClean="0"/>
          </a:p>
          <a:p>
            <a:endParaRPr lang="en-IE" dirty="0" smtClean="0"/>
          </a:p>
          <a:p>
            <a:endParaRPr lang="en-IE" dirty="0" smtClean="0"/>
          </a:p>
          <a:p>
            <a:endParaRPr lang="en-IE" dirty="0" smtClean="0"/>
          </a:p>
          <a:p>
            <a:endParaRPr lang="en-IE" dirty="0" smtClean="0"/>
          </a:p>
          <a:p>
            <a:endParaRPr lang="en-IE" dirty="0" smtClean="0"/>
          </a:p>
          <a:p>
            <a:endParaRPr lang="en-IE" dirty="0" smtClean="0"/>
          </a:p>
        </p:txBody>
      </p:sp>
      <p:sp>
        <p:nvSpPr>
          <p:cNvPr id="5" name="Slide Number Placeholder 4"/>
          <p:cNvSpPr>
            <a:spLocks noGrp="1"/>
          </p:cNvSpPr>
          <p:nvPr>
            <p:ph type="sldNum" sz="quarter" idx="12"/>
          </p:nvPr>
        </p:nvSpPr>
        <p:spPr/>
        <p:txBody>
          <a:bodyPr/>
          <a:lstStyle/>
          <a:p>
            <a:fld id="{89B03ACE-E84E-46D0-8160-3E6F6E795E78}" type="slidenum">
              <a:rPr lang="en-IE" smtClean="0"/>
              <a:pPr/>
              <a:t>53</a:t>
            </a:fld>
            <a:endParaRPr lang="en-IE"/>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normAutofit fontScale="90000"/>
          </a:bodyPr>
          <a:lstStyle/>
          <a:p>
            <a:r>
              <a:rPr lang="en-GB" dirty="0"/>
              <a:t>Measures of </a:t>
            </a:r>
            <a:r>
              <a:rPr lang="en-GB" dirty="0" smtClean="0"/>
              <a:t>Centre</a:t>
            </a:r>
            <a:r>
              <a:rPr lang="en-GB" dirty="0"/>
              <a:t/>
            </a:r>
            <a:br>
              <a:rPr lang="en-GB" dirty="0"/>
            </a:br>
            <a:endParaRPr lang="en-GB" dirty="0"/>
          </a:p>
        </p:txBody>
      </p:sp>
      <p:sp>
        <p:nvSpPr>
          <p:cNvPr id="72707" name="Text Box 3"/>
          <p:cNvSpPr txBox="1">
            <a:spLocks noChangeArrowheads="1"/>
          </p:cNvSpPr>
          <p:nvPr/>
        </p:nvSpPr>
        <p:spPr bwMode="auto">
          <a:xfrm>
            <a:off x="611560" y="1484784"/>
            <a:ext cx="3248025" cy="1917700"/>
          </a:xfrm>
          <a:prstGeom prst="rect">
            <a:avLst/>
          </a:prstGeom>
          <a:noFill/>
          <a:ln w="9525">
            <a:noFill/>
            <a:miter lim="800000"/>
            <a:headEnd/>
            <a:tailEnd/>
          </a:ln>
          <a:effectLst/>
        </p:spPr>
        <p:txBody>
          <a:bodyPr>
            <a:spAutoFit/>
          </a:bodyPr>
          <a:lstStyle/>
          <a:p>
            <a:r>
              <a:rPr lang="en-GB" sz="2400" dirty="0">
                <a:latin typeface="Times New Roman" pitchFamily="18" charset="0"/>
              </a:rPr>
              <a:t>5 values 19, 54, 4, 10, 20</a:t>
            </a:r>
          </a:p>
          <a:p>
            <a:endParaRPr lang="en-GB" sz="2400" dirty="0">
              <a:latin typeface="Times New Roman" pitchFamily="18" charset="0"/>
            </a:endParaRPr>
          </a:p>
          <a:p>
            <a:r>
              <a:rPr lang="en-GB" sz="2400" dirty="0">
                <a:latin typeface="Times New Roman" pitchFamily="18" charset="0"/>
              </a:rPr>
              <a:t> </a:t>
            </a:r>
          </a:p>
          <a:p>
            <a:endParaRPr lang="en-GB" sz="2400" dirty="0">
              <a:latin typeface="Times New Roman" pitchFamily="18" charset="0"/>
            </a:endParaRPr>
          </a:p>
          <a:p>
            <a:endParaRPr lang="en-GB" sz="2400" dirty="0">
              <a:latin typeface="Times New Roman" pitchFamily="18" charset="0"/>
            </a:endParaRPr>
          </a:p>
        </p:txBody>
      </p:sp>
      <p:graphicFrame>
        <p:nvGraphicFramePr>
          <p:cNvPr id="72708" name="Object 4"/>
          <p:cNvGraphicFramePr>
            <a:graphicFrameLocks noChangeAspect="1"/>
          </p:cNvGraphicFramePr>
          <p:nvPr/>
        </p:nvGraphicFramePr>
        <p:xfrm>
          <a:off x="2555776" y="2204864"/>
          <a:ext cx="3873500" cy="622300"/>
        </p:xfrm>
        <a:graphic>
          <a:graphicData uri="http://schemas.openxmlformats.org/presentationml/2006/ole">
            <mc:AlternateContent xmlns:mc="http://schemas.openxmlformats.org/markup-compatibility/2006">
              <mc:Choice xmlns:v="urn:schemas-microsoft-com:vml" Requires="v">
                <p:oleObj spid="_x0000_s14361" name="Equation" r:id="rId4" imgW="3873240" imgH="622080" progId="Equation.DSMT4">
                  <p:embed/>
                </p:oleObj>
              </mc:Choice>
              <mc:Fallback>
                <p:oleObj name="Equation" r:id="rId4" imgW="3873240" imgH="6220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2204864"/>
                        <a:ext cx="38735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611560" y="3140968"/>
            <a:ext cx="3922869" cy="369332"/>
          </a:xfrm>
          <a:prstGeom prst="rect">
            <a:avLst/>
          </a:prstGeom>
          <a:noFill/>
        </p:spPr>
        <p:txBody>
          <a:bodyPr wrap="none" rtlCol="0">
            <a:spAutoFit/>
          </a:bodyPr>
          <a:lstStyle/>
          <a:p>
            <a:r>
              <a:rPr lang="en-IE" dirty="0" smtClean="0"/>
              <a:t>This is often called the average as well.  </a:t>
            </a:r>
            <a:endParaRPr lang="en-IE" dirty="0"/>
          </a:p>
        </p:txBody>
      </p:sp>
      <p:sp>
        <p:nvSpPr>
          <p:cNvPr id="9" name="TextBox 8"/>
          <p:cNvSpPr txBox="1"/>
          <p:nvPr/>
        </p:nvSpPr>
        <p:spPr>
          <a:xfrm>
            <a:off x="755576" y="4077072"/>
            <a:ext cx="2299604" cy="369332"/>
          </a:xfrm>
          <a:prstGeom prst="rect">
            <a:avLst/>
          </a:prstGeom>
          <a:noFill/>
        </p:spPr>
        <p:txBody>
          <a:bodyPr wrap="none" rtlCol="0">
            <a:spAutoFit/>
          </a:bodyPr>
          <a:lstStyle/>
          <a:p>
            <a:r>
              <a:rPr lang="en-IE" dirty="0" smtClean="0"/>
              <a:t>Very frequently used.  </a:t>
            </a:r>
            <a:endParaRPr lang="en-IE" dirty="0"/>
          </a:p>
        </p:txBody>
      </p:sp>
      <p:sp>
        <p:nvSpPr>
          <p:cNvPr id="2" name="Slide Number Placeholder 1"/>
          <p:cNvSpPr>
            <a:spLocks noGrp="1"/>
          </p:cNvSpPr>
          <p:nvPr>
            <p:ph type="sldNum" sz="quarter" idx="12"/>
          </p:nvPr>
        </p:nvSpPr>
        <p:spPr/>
        <p:txBody>
          <a:bodyPr/>
          <a:lstStyle/>
          <a:p>
            <a:fld id="{89B03ACE-E84E-46D0-8160-3E6F6E795E78}" type="slidenum">
              <a:rPr lang="en-IE" smtClean="0"/>
              <a:pPr/>
              <a:t>54</a:t>
            </a:fld>
            <a:endParaRPr lang="en-I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Another version …</a:t>
            </a:r>
            <a:endParaRPr lang="en-IE" dirty="0"/>
          </a:p>
        </p:txBody>
      </p:sp>
      <p:sp>
        <p:nvSpPr>
          <p:cNvPr id="3" name="Rectangle 2"/>
          <p:cNvSpPr/>
          <p:nvPr/>
        </p:nvSpPr>
        <p:spPr>
          <a:xfrm>
            <a:off x="1115616" y="1700808"/>
            <a:ext cx="7272808" cy="3693319"/>
          </a:xfrm>
          <a:prstGeom prst="rect">
            <a:avLst/>
          </a:prstGeom>
        </p:spPr>
        <p:txBody>
          <a:bodyPr wrap="square">
            <a:spAutoFit/>
          </a:bodyPr>
          <a:lstStyle/>
          <a:p>
            <a:r>
              <a:rPr lang="en-GB" b="1" dirty="0" smtClean="0">
                <a:latin typeface="Times New Roman" pitchFamily="18" charset="0"/>
              </a:rPr>
              <a:t>Median</a:t>
            </a:r>
          </a:p>
          <a:p>
            <a:endParaRPr lang="en-GB" b="1" dirty="0" smtClean="0">
              <a:latin typeface="Times New Roman" pitchFamily="18" charset="0"/>
            </a:endParaRPr>
          </a:p>
          <a:p>
            <a:r>
              <a:rPr lang="en-GB" dirty="0" smtClean="0">
                <a:latin typeface="Times New Roman" pitchFamily="18" charset="0"/>
              </a:rPr>
              <a:t>Sort the data from lowest to highest –</a:t>
            </a:r>
          </a:p>
          <a:p>
            <a:endParaRPr lang="en-GB" dirty="0" smtClean="0">
              <a:latin typeface="Times New Roman" pitchFamily="18" charset="0"/>
            </a:endParaRPr>
          </a:p>
          <a:p>
            <a:r>
              <a:rPr lang="en-GB" dirty="0" smtClean="0">
                <a:latin typeface="Times New Roman" pitchFamily="18" charset="0"/>
              </a:rPr>
              <a:t> 4,10,19,20,54</a:t>
            </a:r>
          </a:p>
          <a:p>
            <a:endParaRPr lang="en-GB" dirty="0" smtClean="0">
              <a:latin typeface="Times New Roman" pitchFamily="18" charset="0"/>
            </a:endParaRPr>
          </a:p>
          <a:p>
            <a:r>
              <a:rPr lang="en-GB" dirty="0" smtClean="0">
                <a:latin typeface="Times New Roman" pitchFamily="18" charset="0"/>
              </a:rPr>
              <a:t>Pick middle one – 19</a:t>
            </a:r>
          </a:p>
          <a:p>
            <a:endParaRPr lang="en-GB" dirty="0" smtClean="0">
              <a:latin typeface="Times New Roman" pitchFamily="18" charset="0"/>
            </a:endParaRPr>
          </a:p>
          <a:p>
            <a:r>
              <a:rPr lang="en-GB" dirty="0" smtClean="0">
                <a:latin typeface="Times New Roman" pitchFamily="18" charset="0"/>
              </a:rPr>
              <a:t>If you have got even number of points take the average</a:t>
            </a:r>
          </a:p>
          <a:p>
            <a:endParaRPr lang="en-GB" dirty="0" smtClean="0">
              <a:latin typeface="Times New Roman" pitchFamily="18" charset="0"/>
            </a:endParaRPr>
          </a:p>
          <a:p>
            <a:r>
              <a:rPr lang="en-GB" dirty="0" smtClean="0">
                <a:latin typeface="Times New Roman" pitchFamily="18" charset="0"/>
              </a:rPr>
              <a:t>Half the observations are above the median  and half below.</a:t>
            </a:r>
          </a:p>
          <a:p>
            <a:endParaRPr lang="en-GB" dirty="0" smtClean="0">
              <a:latin typeface="Times New Roman" pitchFamily="18" charset="0"/>
            </a:endParaRPr>
          </a:p>
          <a:p>
            <a:endParaRPr lang="en-GB" dirty="0" smtClean="0">
              <a:latin typeface="Times New Roman" pitchFamily="18" charset="0"/>
            </a:endParaRPr>
          </a:p>
        </p:txBody>
      </p:sp>
      <p:sp>
        <p:nvSpPr>
          <p:cNvPr id="5" name="Slide Number Placeholder 4"/>
          <p:cNvSpPr>
            <a:spLocks noGrp="1"/>
          </p:cNvSpPr>
          <p:nvPr>
            <p:ph type="sldNum" sz="quarter" idx="12"/>
          </p:nvPr>
        </p:nvSpPr>
        <p:spPr/>
        <p:txBody>
          <a:bodyPr/>
          <a:lstStyle/>
          <a:p>
            <a:fld id="{89B03ACE-E84E-46D0-8160-3E6F6E795E78}" type="slidenum">
              <a:rPr lang="en-IE" smtClean="0"/>
              <a:pPr/>
              <a:t>55</a:t>
            </a:fld>
            <a:endParaRPr lang="en-I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Something interesting …</a:t>
            </a:r>
            <a:endParaRPr lang="en-IE" dirty="0"/>
          </a:p>
        </p:txBody>
      </p:sp>
      <p:sp>
        <p:nvSpPr>
          <p:cNvPr id="3" name="Rectangle 2"/>
          <p:cNvSpPr/>
          <p:nvPr/>
        </p:nvSpPr>
        <p:spPr>
          <a:xfrm>
            <a:off x="755576" y="1772816"/>
            <a:ext cx="2505814" cy="369332"/>
          </a:xfrm>
          <a:prstGeom prst="rect">
            <a:avLst/>
          </a:prstGeom>
        </p:spPr>
        <p:txBody>
          <a:bodyPr wrap="none">
            <a:spAutoFit/>
          </a:bodyPr>
          <a:lstStyle/>
          <a:p>
            <a:r>
              <a:rPr lang="en-GB" dirty="0" smtClean="0">
                <a:latin typeface="Times New Roman" pitchFamily="18" charset="0"/>
              </a:rPr>
              <a:t>5 values 19, 54, 4, 10, 20</a:t>
            </a:r>
            <a:endParaRPr lang="en-GB" dirty="0">
              <a:latin typeface="Times New Roman" pitchFamily="18" charset="0"/>
            </a:endParaRPr>
          </a:p>
        </p:txBody>
      </p:sp>
      <p:sp>
        <p:nvSpPr>
          <p:cNvPr id="4" name="TextBox 3"/>
          <p:cNvSpPr txBox="1"/>
          <p:nvPr/>
        </p:nvSpPr>
        <p:spPr>
          <a:xfrm>
            <a:off x="827584" y="2708920"/>
            <a:ext cx="5890395" cy="1477328"/>
          </a:xfrm>
          <a:prstGeom prst="rect">
            <a:avLst/>
          </a:prstGeom>
          <a:noFill/>
        </p:spPr>
        <p:txBody>
          <a:bodyPr wrap="none" rtlCol="0">
            <a:spAutoFit/>
          </a:bodyPr>
          <a:lstStyle/>
          <a:p>
            <a:r>
              <a:rPr lang="en-IE" dirty="0" smtClean="0"/>
              <a:t>What happens to mean and median  if we change 20 to 200?</a:t>
            </a:r>
          </a:p>
          <a:p>
            <a:endParaRPr lang="en-IE" dirty="0" smtClean="0"/>
          </a:p>
          <a:p>
            <a:r>
              <a:rPr lang="en-IE" dirty="0" smtClean="0"/>
              <a:t>Mean becomes  57.4 and median becomes ???</a:t>
            </a:r>
          </a:p>
          <a:p>
            <a:endParaRPr lang="en-IE" dirty="0" smtClean="0"/>
          </a:p>
          <a:p>
            <a:endParaRPr lang="en-IE" dirty="0"/>
          </a:p>
        </p:txBody>
      </p:sp>
      <p:sp>
        <p:nvSpPr>
          <p:cNvPr id="6" name="Slide Number Placeholder 5"/>
          <p:cNvSpPr>
            <a:spLocks noGrp="1"/>
          </p:cNvSpPr>
          <p:nvPr>
            <p:ph type="sldNum" sz="quarter" idx="12"/>
          </p:nvPr>
        </p:nvSpPr>
        <p:spPr/>
        <p:txBody>
          <a:bodyPr/>
          <a:lstStyle/>
          <a:p>
            <a:fld id="{89B03ACE-E84E-46D0-8160-3E6F6E795E78}" type="slidenum">
              <a:rPr lang="en-IE" smtClean="0"/>
              <a:pPr/>
              <a:t>56</a:t>
            </a:fld>
            <a:endParaRPr lang="en-I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552" y="5517232"/>
            <a:ext cx="3749744" cy="369332"/>
          </a:xfrm>
          <a:prstGeom prst="rect">
            <a:avLst/>
          </a:prstGeom>
          <a:noFill/>
        </p:spPr>
        <p:txBody>
          <a:bodyPr wrap="none" rtlCol="0">
            <a:spAutoFit/>
          </a:bodyPr>
          <a:lstStyle/>
          <a:p>
            <a:r>
              <a:rPr lang="en-IE" dirty="0" smtClean="0"/>
              <a:t>Mean = ??                        Median =    ??</a:t>
            </a:r>
            <a:endParaRPr lang="en-IE" dirty="0"/>
          </a:p>
        </p:txBody>
      </p:sp>
      <p:pic>
        <p:nvPicPr>
          <p:cNvPr id="4"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9B03ACE-E84E-46D0-8160-3E6F6E795E78}" type="slidenum">
              <a:rPr lang="en-IE" smtClean="0"/>
              <a:pPr/>
              <a:t>57</a:t>
            </a:fld>
            <a:endParaRPr lang="en-I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5157193"/>
            <a:ext cx="5040560" cy="369332"/>
          </a:xfrm>
          <a:prstGeom prst="rect">
            <a:avLst/>
          </a:prstGeom>
          <a:noFill/>
        </p:spPr>
        <p:txBody>
          <a:bodyPr wrap="square" rtlCol="0">
            <a:spAutoFit/>
          </a:bodyPr>
          <a:lstStyle/>
          <a:p>
            <a:r>
              <a:rPr lang="en-IE" dirty="0" smtClean="0"/>
              <a:t>Mean=  ??       Median = ?? </a:t>
            </a:r>
            <a:endParaRPr lang="en-IE" dirty="0"/>
          </a:p>
        </p:txBody>
      </p:sp>
      <p:pic>
        <p:nvPicPr>
          <p:cNvPr id="4" name="Picture 2"/>
          <p:cNvPicPr>
            <a:picLocks noChangeAspect="1" noChangeArrowheads="1"/>
          </p:cNvPicPr>
          <p:nvPr/>
        </p:nvPicPr>
        <p:blipFill>
          <a:blip r:embed="rId3" cstate="print"/>
          <a:srcRect/>
          <a:stretch>
            <a:fillRect/>
          </a:stretch>
        </p:blipFill>
        <p:spPr bwMode="auto">
          <a:xfrm>
            <a:off x="1763688" y="908720"/>
            <a:ext cx="5486400" cy="3657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9B03ACE-E84E-46D0-8160-3E6F6E795E78}" type="slidenum">
              <a:rPr lang="en-IE" smtClean="0"/>
              <a:pPr/>
              <a:t>58</a:t>
            </a:fld>
            <a:endParaRPr lang="en-I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GB" dirty="0"/>
              <a:t>Measures of spread</a:t>
            </a:r>
          </a:p>
        </p:txBody>
      </p:sp>
      <p:sp>
        <p:nvSpPr>
          <p:cNvPr id="73731" name="Text Box 3"/>
          <p:cNvSpPr txBox="1">
            <a:spLocks noChangeArrowheads="1"/>
          </p:cNvSpPr>
          <p:nvPr/>
        </p:nvSpPr>
        <p:spPr bwMode="auto">
          <a:xfrm>
            <a:off x="669925" y="2020888"/>
            <a:ext cx="6716967" cy="4893647"/>
          </a:xfrm>
          <a:prstGeom prst="rect">
            <a:avLst/>
          </a:prstGeom>
          <a:noFill/>
          <a:ln w="9525">
            <a:noFill/>
            <a:miter lim="800000"/>
            <a:headEnd/>
            <a:tailEnd/>
          </a:ln>
          <a:effectLst/>
        </p:spPr>
        <p:txBody>
          <a:bodyPr wrap="none">
            <a:spAutoFit/>
          </a:bodyPr>
          <a:lstStyle/>
          <a:p>
            <a:r>
              <a:rPr lang="en-GB" sz="2400" dirty="0"/>
              <a:t>Range = value of highest – value of lowest = </a:t>
            </a:r>
            <a:r>
              <a:rPr lang="en-GB" sz="2400" dirty="0" smtClean="0"/>
              <a:t>54-4=50</a:t>
            </a:r>
            <a:endParaRPr lang="en-GB" sz="2400" dirty="0"/>
          </a:p>
          <a:p>
            <a:endParaRPr lang="en-GB" sz="2400" dirty="0"/>
          </a:p>
          <a:p>
            <a:endParaRPr lang="en-GB" sz="2400" dirty="0"/>
          </a:p>
          <a:p>
            <a:r>
              <a:rPr lang="en-GB" sz="2400" dirty="0"/>
              <a:t>Standard deviation(SD) </a:t>
            </a:r>
            <a:r>
              <a:rPr lang="en-GB" sz="2400" dirty="0" smtClean="0"/>
              <a:t> quoted with mean</a:t>
            </a:r>
            <a:endParaRPr lang="en-GB" sz="2400" dirty="0"/>
          </a:p>
          <a:p>
            <a:endParaRPr lang="en-GB" sz="2400" dirty="0"/>
          </a:p>
          <a:p>
            <a:endParaRPr lang="en-GB" sz="2400" dirty="0"/>
          </a:p>
          <a:p>
            <a:endParaRPr lang="en-GB" sz="2400" dirty="0"/>
          </a:p>
          <a:p>
            <a:r>
              <a:rPr lang="en-GB" sz="2400" dirty="0"/>
              <a:t>Variance = SD</a:t>
            </a:r>
            <a:r>
              <a:rPr lang="en-GB" sz="2400" baseline="30000" dirty="0"/>
              <a:t>2</a:t>
            </a:r>
            <a:endParaRPr lang="en-GB" sz="2400" dirty="0"/>
          </a:p>
          <a:p>
            <a:endParaRPr lang="en-GB" sz="2400" dirty="0"/>
          </a:p>
          <a:p>
            <a:endParaRPr lang="en-GB" sz="2400" dirty="0"/>
          </a:p>
          <a:p>
            <a:endParaRPr lang="en-GB" sz="2400" dirty="0"/>
          </a:p>
          <a:p>
            <a:endParaRPr lang="en-GB" sz="2400" dirty="0">
              <a:latin typeface="Times New Roman" pitchFamily="18" charset="0"/>
            </a:endParaRPr>
          </a:p>
          <a:p>
            <a:r>
              <a:rPr lang="en-GB" sz="2400" dirty="0">
                <a:latin typeface="Times New Roman" pitchFamily="18" charset="0"/>
              </a:rPr>
              <a:t> </a:t>
            </a:r>
          </a:p>
        </p:txBody>
      </p:sp>
      <p:sp>
        <p:nvSpPr>
          <p:cNvPr id="2" name="Slide Number Placeholder 1"/>
          <p:cNvSpPr>
            <a:spLocks noGrp="1"/>
          </p:cNvSpPr>
          <p:nvPr>
            <p:ph type="sldNum" sz="quarter" idx="12"/>
          </p:nvPr>
        </p:nvSpPr>
        <p:spPr/>
        <p:txBody>
          <a:bodyPr/>
          <a:lstStyle/>
          <a:p>
            <a:fld id="{89B03ACE-E84E-46D0-8160-3E6F6E795E78}" type="slidenum">
              <a:rPr lang="en-IE" smtClean="0"/>
              <a:pPr/>
              <a:t>59</a:t>
            </a:fld>
            <a:endParaRPr lang="en-I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6</a:t>
            </a:fld>
            <a:endParaRPr lang="en-IE"/>
          </a:p>
        </p:txBody>
      </p:sp>
      <p:pic>
        <p:nvPicPr>
          <p:cNvPr id="3" name="Picture 2" descr="http://iissvoicesblog.files.wordpress.com/2012/02/colombia-kidnappings-graph-2.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6245" y="1428115"/>
            <a:ext cx="5731510" cy="4001770"/>
          </a:xfrm>
          <a:prstGeom prst="rect">
            <a:avLst/>
          </a:prstGeom>
          <a:noFill/>
          <a:ln>
            <a:noFill/>
          </a:ln>
        </p:spPr>
      </p:pic>
    </p:spTree>
    <p:extLst>
      <p:ext uri="{BB962C8B-B14F-4D97-AF65-F5344CB8AC3E}">
        <p14:creationId xmlns:p14="http://schemas.microsoft.com/office/powerpoint/2010/main" val="1647305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p:cNvGraphicFramePr>
            <a:graphicFrameLocks noChangeAspect="1"/>
          </p:cNvGraphicFramePr>
          <p:nvPr>
            <p:extLst>
              <p:ext uri="{D42A27DB-BD31-4B8C-83A1-F6EECF244321}">
                <p14:modId xmlns:p14="http://schemas.microsoft.com/office/powerpoint/2010/main" val="415021216"/>
              </p:ext>
            </p:extLst>
          </p:nvPr>
        </p:nvGraphicFramePr>
        <p:xfrm>
          <a:off x="1219200" y="0"/>
          <a:ext cx="7467600" cy="4610100"/>
        </p:xfrm>
        <a:graphic>
          <a:graphicData uri="http://schemas.openxmlformats.org/presentationml/2006/ole">
            <mc:AlternateContent xmlns:mc="http://schemas.openxmlformats.org/markup-compatibility/2006">
              <mc:Choice xmlns:v="urn:schemas-microsoft-com:vml" Requires="v">
                <p:oleObj spid="_x0000_s15408" name="Worksheet" r:id="rId4" imgW="4962448" imgH="3009953" progId="Excel.Sheet.8">
                  <p:embed/>
                </p:oleObj>
              </mc:Choice>
              <mc:Fallback>
                <p:oleObj name="Worksheet" r:id="rId4" imgW="4962448" imgH="3009953" progId="Excel.Sheet.8">
                  <p:embed/>
                  <p:pic>
                    <p:nvPicPr>
                      <p:cNvPr id="0" name="Object 2"/>
                      <p:cNvPicPr>
                        <a:picLocks noChangeAspect="1" noChangeArrowheads="1"/>
                      </p:cNvPicPr>
                      <p:nvPr/>
                    </p:nvPicPr>
                    <p:blipFill>
                      <a:blip r:embed="rId5"/>
                      <a:srcRect/>
                      <a:stretch>
                        <a:fillRect/>
                      </a:stretch>
                    </p:blipFill>
                    <p:spPr bwMode="auto">
                      <a:xfrm>
                        <a:off x="1219200" y="0"/>
                        <a:ext cx="746760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755" name="Object 3"/>
          <p:cNvGraphicFramePr>
            <a:graphicFrameLocks noChangeAspect="1"/>
          </p:cNvGraphicFramePr>
          <p:nvPr/>
        </p:nvGraphicFramePr>
        <p:xfrm>
          <a:off x="1155700" y="5334000"/>
          <a:ext cx="6400800" cy="787400"/>
        </p:xfrm>
        <a:graphic>
          <a:graphicData uri="http://schemas.openxmlformats.org/presentationml/2006/ole">
            <mc:AlternateContent xmlns:mc="http://schemas.openxmlformats.org/markup-compatibility/2006">
              <mc:Choice xmlns:v="urn:schemas-microsoft-com:vml" Requires="v">
                <p:oleObj spid="_x0000_s15409" name="Equation" r:id="rId6" imgW="6400800" imgH="787320" progId="Equation.DSMT4">
                  <p:embed/>
                </p:oleObj>
              </mc:Choice>
              <mc:Fallback>
                <p:oleObj name="Equation" r:id="rId6" imgW="6400800" imgH="78732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5700" y="5334000"/>
                        <a:ext cx="64008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89B03ACE-E84E-46D0-8160-3E6F6E795E78}" type="slidenum">
              <a:rPr lang="en-IE" smtClean="0"/>
              <a:pPr/>
              <a:t>60</a:t>
            </a:fld>
            <a:endParaRPr lang="en-I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0" y="1125538"/>
            <a:ext cx="9144000" cy="4473575"/>
          </a:xfrm>
          <a:prstGeom prst="rect">
            <a:avLst/>
          </a:prstGeom>
          <a:noFill/>
          <a:ln w="9525">
            <a:noFill/>
            <a:miter lim="800000"/>
            <a:headEnd/>
            <a:tailEnd/>
          </a:ln>
          <a:effectLst/>
        </p:spPr>
        <p:txBody>
          <a:bodyPr>
            <a:spAutoFit/>
          </a:bodyPr>
          <a:lstStyle/>
          <a:p>
            <a:pPr eaLnBrk="0" hangingPunct="0">
              <a:tabLst>
                <a:tab pos="457200" algn="l"/>
              </a:tabLst>
            </a:pPr>
            <a:r>
              <a:rPr lang="en-US" sz="2400">
                <a:cs typeface="Times New Roman" pitchFamily="18" charset="0"/>
              </a:rPr>
              <a:t>Standard deviation</a:t>
            </a:r>
          </a:p>
          <a:p>
            <a:pPr eaLnBrk="0" hangingPunct="0">
              <a:tabLst>
                <a:tab pos="457200" algn="l"/>
              </a:tabLst>
            </a:pPr>
            <a:endParaRPr lang="en-US" sz="2400">
              <a:cs typeface="Times New Roman" pitchFamily="18" charset="0"/>
            </a:endParaRPr>
          </a:p>
          <a:p>
            <a:pPr eaLnBrk="0" hangingPunct="0">
              <a:tabLst>
                <a:tab pos="457200" algn="l"/>
              </a:tabLst>
            </a:pPr>
            <a:r>
              <a:rPr lang="en-US" sz="2400">
                <a:cs typeface="Times New Roman" pitchFamily="18" charset="0"/>
              </a:rPr>
              <a:t>1.	Subtract each observation from the mean</a:t>
            </a:r>
          </a:p>
          <a:p>
            <a:pPr eaLnBrk="0" hangingPunct="0">
              <a:tabLst>
                <a:tab pos="457200" algn="l"/>
              </a:tabLst>
            </a:pPr>
            <a:r>
              <a:rPr lang="en-US" sz="2400">
                <a:cs typeface="Times New Roman" pitchFamily="18" charset="0"/>
              </a:rPr>
              <a:t> </a:t>
            </a:r>
          </a:p>
          <a:p>
            <a:pPr eaLnBrk="0" hangingPunct="0">
              <a:tabLst>
                <a:tab pos="457200" algn="l"/>
              </a:tabLst>
            </a:pPr>
            <a:r>
              <a:rPr lang="en-US" sz="2400">
                <a:cs typeface="Times New Roman" pitchFamily="18" charset="0"/>
              </a:rPr>
              <a:t>2.	Square the result</a:t>
            </a:r>
          </a:p>
          <a:p>
            <a:pPr eaLnBrk="0" hangingPunct="0">
              <a:tabLst>
                <a:tab pos="457200" algn="l"/>
              </a:tabLst>
            </a:pPr>
            <a:r>
              <a:rPr lang="en-US" sz="2400">
                <a:cs typeface="Times New Roman" pitchFamily="18" charset="0"/>
              </a:rPr>
              <a:t> </a:t>
            </a:r>
          </a:p>
          <a:p>
            <a:pPr eaLnBrk="0" hangingPunct="0">
              <a:tabLst>
                <a:tab pos="457200" algn="l"/>
              </a:tabLst>
            </a:pPr>
            <a:r>
              <a:rPr lang="en-US" sz="2400">
                <a:cs typeface="Times New Roman" pitchFamily="18" charset="0"/>
              </a:rPr>
              <a:t>3.	Sum over all the observations</a:t>
            </a:r>
          </a:p>
          <a:p>
            <a:pPr eaLnBrk="0" hangingPunct="0">
              <a:tabLst>
                <a:tab pos="457200" algn="l"/>
              </a:tabLst>
            </a:pPr>
            <a:r>
              <a:rPr lang="en-US" sz="2400">
                <a:cs typeface="Times New Roman" pitchFamily="18" charset="0"/>
              </a:rPr>
              <a:t> </a:t>
            </a:r>
          </a:p>
          <a:p>
            <a:pPr eaLnBrk="0" hangingPunct="0">
              <a:tabLst>
                <a:tab pos="457200" algn="l"/>
              </a:tabLst>
            </a:pPr>
            <a:r>
              <a:rPr lang="en-US" sz="2400">
                <a:cs typeface="Times New Roman" pitchFamily="18" charset="0"/>
              </a:rPr>
              <a:t>4.	Divide by the number of observations less 1 (n-1)</a:t>
            </a:r>
          </a:p>
          <a:p>
            <a:pPr eaLnBrk="0" hangingPunct="0">
              <a:tabLst>
                <a:tab pos="457200" algn="l"/>
              </a:tabLst>
            </a:pPr>
            <a:r>
              <a:rPr lang="en-US" sz="2400">
                <a:cs typeface="Times New Roman" pitchFamily="18" charset="0"/>
              </a:rPr>
              <a:t> </a:t>
            </a:r>
          </a:p>
          <a:p>
            <a:pPr eaLnBrk="0" hangingPunct="0">
              <a:tabLst>
                <a:tab pos="457200" algn="l"/>
              </a:tabLst>
            </a:pPr>
            <a:r>
              <a:rPr lang="en-US" sz="2400">
                <a:cs typeface="Times New Roman" pitchFamily="18" charset="0"/>
              </a:rPr>
              <a:t>5.	Take the square root.</a:t>
            </a:r>
          </a:p>
          <a:p>
            <a:pPr eaLnBrk="0" hangingPunct="0">
              <a:tabLst>
                <a:tab pos="457200" algn="l"/>
              </a:tabLst>
            </a:pPr>
            <a:endParaRPr lang="en-US" sz="2400"/>
          </a:p>
        </p:txBody>
      </p:sp>
      <p:sp>
        <p:nvSpPr>
          <p:cNvPr id="2" name="Slide Number Placeholder 1"/>
          <p:cNvSpPr>
            <a:spLocks noGrp="1"/>
          </p:cNvSpPr>
          <p:nvPr>
            <p:ph type="sldNum" sz="quarter" idx="12"/>
          </p:nvPr>
        </p:nvSpPr>
        <p:spPr/>
        <p:txBody>
          <a:bodyPr/>
          <a:lstStyle/>
          <a:p>
            <a:fld id="{89B03ACE-E84E-46D0-8160-3E6F6E795E78}" type="slidenum">
              <a:rPr lang="en-IE" smtClean="0"/>
              <a:pPr/>
              <a:t>61</a:t>
            </a:fld>
            <a:endParaRPr lang="en-IE"/>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288925" y="496888"/>
            <a:ext cx="7954963" cy="5632311"/>
          </a:xfrm>
          <a:prstGeom prst="rect">
            <a:avLst/>
          </a:prstGeom>
          <a:noFill/>
          <a:ln w="9525">
            <a:noFill/>
            <a:miter lim="800000"/>
            <a:headEnd/>
            <a:tailEnd/>
          </a:ln>
          <a:effectLst/>
        </p:spPr>
        <p:txBody>
          <a:bodyPr>
            <a:spAutoFit/>
          </a:bodyPr>
          <a:lstStyle/>
          <a:p>
            <a:r>
              <a:rPr lang="en-GB" sz="2400" b="1" dirty="0"/>
              <a:t>Percentiles</a:t>
            </a:r>
          </a:p>
          <a:p>
            <a:endParaRPr lang="en-GB" sz="2400" b="1" dirty="0"/>
          </a:p>
          <a:p>
            <a:r>
              <a:rPr lang="en-US" sz="2400" dirty="0">
                <a:cs typeface="Times New Roman" pitchFamily="18" charset="0"/>
              </a:rPr>
              <a:t>75th </a:t>
            </a:r>
            <a:r>
              <a:rPr lang="en-US" sz="2400" dirty="0" smtClean="0">
                <a:cs typeface="Times New Roman" pitchFamily="18" charset="0"/>
              </a:rPr>
              <a:t>Percentile(Q3) </a:t>
            </a:r>
            <a:r>
              <a:rPr lang="en-US" sz="2400" dirty="0">
                <a:cs typeface="Times New Roman" pitchFamily="18" charset="0"/>
              </a:rPr>
              <a:t>is the value below which 75% of the observations fall  and 25% of the observations fall </a:t>
            </a:r>
            <a:r>
              <a:rPr lang="en-US" sz="2400" dirty="0" smtClean="0">
                <a:cs typeface="Times New Roman" pitchFamily="18" charset="0"/>
              </a:rPr>
              <a:t>above</a:t>
            </a:r>
          </a:p>
          <a:p>
            <a:endParaRPr lang="en-US" sz="2400" dirty="0" smtClean="0">
              <a:cs typeface="Times New Roman" pitchFamily="18" charset="0"/>
            </a:endParaRPr>
          </a:p>
          <a:p>
            <a:endParaRPr lang="en-US" sz="2400" dirty="0">
              <a:cs typeface="Times New Roman" pitchFamily="18" charset="0"/>
            </a:endParaRPr>
          </a:p>
          <a:p>
            <a:r>
              <a:rPr lang="en-US" sz="2400" dirty="0">
                <a:cs typeface="Times New Roman" pitchFamily="18" charset="0"/>
              </a:rPr>
              <a:t>25th </a:t>
            </a:r>
            <a:r>
              <a:rPr lang="en-US" sz="2400" dirty="0" smtClean="0">
                <a:cs typeface="Times New Roman" pitchFamily="18" charset="0"/>
              </a:rPr>
              <a:t>Percentile(Q1) </a:t>
            </a:r>
            <a:r>
              <a:rPr lang="en-US" sz="2400" dirty="0">
                <a:cs typeface="Times New Roman" pitchFamily="18" charset="0"/>
              </a:rPr>
              <a:t>is the value below which 25% of the observations fall  and 75% of the observations fall above</a:t>
            </a:r>
          </a:p>
          <a:p>
            <a:endParaRPr lang="en-US" sz="2400" dirty="0">
              <a:cs typeface="Times New Roman" pitchFamily="18" charset="0"/>
            </a:endParaRPr>
          </a:p>
          <a:p>
            <a:r>
              <a:rPr lang="en-US" sz="2400" dirty="0">
                <a:cs typeface="Times New Roman" pitchFamily="18" charset="0"/>
              </a:rPr>
              <a:t>Median = 50</a:t>
            </a:r>
            <a:r>
              <a:rPr lang="en-US" sz="2400" baseline="30000" dirty="0">
                <a:cs typeface="Times New Roman" pitchFamily="18" charset="0"/>
              </a:rPr>
              <a:t>th</a:t>
            </a:r>
            <a:r>
              <a:rPr lang="en-US" sz="2400" dirty="0">
                <a:cs typeface="Times New Roman" pitchFamily="18" charset="0"/>
              </a:rPr>
              <a:t> </a:t>
            </a:r>
            <a:r>
              <a:rPr lang="en-US" sz="2400" dirty="0" smtClean="0">
                <a:cs typeface="Times New Roman" pitchFamily="18" charset="0"/>
              </a:rPr>
              <a:t>percentile (Q2)</a:t>
            </a:r>
            <a:endParaRPr lang="en-US" sz="2400" dirty="0">
              <a:cs typeface="Times New Roman" pitchFamily="18" charset="0"/>
            </a:endParaRPr>
          </a:p>
          <a:p>
            <a:endParaRPr lang="en-US" sz="2400" dirty="0">
              <a:cs typeface="Times New Roman" pitchFamily="18" charset="0"/>
            </a:endParaRPr>
          </a:p>
          <a:p>
            <a:r>
              <a:rPr lang="en-US" sz="2400" dirty="0" err="1">
                <a:cs typeface="Times New Roman" pitchFamily="18" charset="0"/>
              </a:rPr>
              <a:t>Interquartile</a:t>
            </a:r>
            <a:r>
              <a:rPr lang="en-US" sz="2400" dirty="0">
                <a:cs typeface="Times New Roman" pitchFamily="18" charset="0"/>
              </a:rPr>
              <a:t> range =  75</a:t>
            </a:r>
            <a:r>
              <a:rPr lang="en-US" sz="2400" baseline="30000" dirty="0">
                <a:cs typeface="Times New Roman" pitchFamily="18" charset="0"/>
              </a:rPr>
              <a:t>th</a:t>
            </a:r>
            <a:r>
              <a:rPr lang="en-US" sz="2400" dirty="0">
                <a:cs typeface="Times New Roman" pitchFamily="18" charset="0"/>
              </a:rPr>
              <a:t> </a:t>
            </a:r>
            <a:r>
              <a:rPr lang="en-US" sz="2400" dirty="0" smtClean="0">
                <a:cs typeface="Times New Roman" pitchFamily="18" charset="0"/>
              </a:rPr>
              <a:t>percentile(Q3) </a:t>
            </a:r>
            <a:r>
              <a:rPr lang="en-US" sz="2400" dirty="0">
                <a:cs typeface="Times New Roman" pitchFamily="18" charset="0"/>
              </a:rPr>
              <a:t>– 25</a:t>
            </a:r>
            <a:r>
              <a:rPr lang="en-US" sz="2400" baseline="30000" dirty="0">
                <a:cs typeface="Times New Roman" pitchFamily="18" charset="0"/>
              </a:rPr>
              <a:t>th</a:t>
            </a:r>
            <a:r>
              <a:rPr lang="en-US" sz="2400" dirty="0">
                <a:cs typeface="Times New Roman" pitchFamily="18" charset="0"/>
              </a:rPr>
              <a:t> </a:t>
            </a:r>
            <a:r>
              <a:rPr lang="en-US" sz="2400" dirty="0" smtClean="0">
                <a:cs typeface="Times New Roman" pitchFamily="18" charset="0"/>
              </a:rPr>
              <a:t>percentile(Q1) </a:t>
            </a:r>
            <a:endParaRPr lang="en-US" sz="2400" dirty="0">
              <a:cs typeface="Times New Roman" pitchFamily="18" charset="0"/>
            </a:endParaRPr>
          </a:p>
          <a:p>
            <a:endParaRPr lang="en-US" sz="2400" dirty="0">
              <a:cs typeface="Times New Roman" pitchFamily="18" charset="0"/>
            </a:endParaRPr>
          </a:p>
          <a:p>
            <a:r>
              <a:rPr lang="en-US" sz="2400" dirty="0">
                <a:cs typeface="Times New Roman" pitchFamily="18" charset="0"/>
              </a:rPr>
              <a:t>Measure of spread quoted with median</a:t>
            </a:r>
            <a:endParaRPr lang="en-GB" sz="2400" dirty="0">
              <a:cs typeface="Times New Roman" pitchFamily="18" charset="0"/>
            </a:endParaRPr>
          </a:p>
          <a:p>
            <a:endParaRPr lang="en-GB" sz="2400" dirty="0">
              <a:cs typeface="Times New Roman" pitchFamily="18" charset="0"/>
            </a:endParaRPr>
          </a:p>
        </p:txBody>
      </p:sp>
      <p:sp>
        <p:nvSpPr>
          <p:cNvPr id="2" name="Slide Number Placeholder 1"/>
          <p:cNvSpPr>
            <a:spLocks noGrp="1"/>
          </p:cNvSpPr>
          <p:nvPr>
            <p:ph type="sldNum" sz="quarter" idx="12"/>
          </p:nvPr>
        </p:nvSpPr>
        <p:spPr/>
        <p:txBody>
          <a:bodyPr/>
          <a:lstStyle/>
          <a:p>
            <a:fld id="{89B03ACE-E84E-46D0-8160-3E6F6E795E78}" type="slidenum">
              <a:rPr lang="en-IE" smtClean="0"/>
              <a:pPr/>
              <a:t>62</a:t>
            </a:fld>
            <a:endParaRPr lang="en-I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GB" dirty="0"/>
              <a:t>Mode</a:t>
            </a:r>
          </a:p>
        </p:txBody>
      </p:sp>
      <p:sp>
        <p:nvSpPr>
          <p:cNvPr id="77827" name="Text Box 3"/>
          <p:cNvSpPr txBox="1">
            <a:spLocks noChangeArrowheads="1"/>
          </p:cNvSpPr>
          <p:nvPr/>
        </p:nvSpPr>
        <p:spPr bwMode="auto">
          <a:xfrm>
            <a:off x="365125" y="2173288"/>
            <a:ext cx="4692650" cy="1917700"/>
          </a:xfrm>
          <a:prstGeom prst="rect">
            <a:avLst/>
          </a:prstGeom>
          <a:noFill/>
          <a:ln w="9525">
            <a:noFill/>
            <a:miter lim="800000"/>
            <a:headEnd/>
            <a:tailEnd/>
          </a:ln>
          <a:effectLst/>
        </p:spPr>
        <p:txBody>
          <a:bodyPr wrap="none">
            <a:spAutoFit/>
          </a:bodyPr>
          <a:lstStyle/>
          <a:p>
            <a:r>
              <a:rPr lang="en-GB" sz="2400"/>
              <a:t>Most frequently occurring value  -</a:t>
            </a:r>
          </a:p>
          <a:p>
            <a:endParaRPr lang="en-GB" sz="2400"/>
          </a:p>
          <a:p>
            <a:r>
              <a:rPr lang="en-GB" sz="2400"/>
              <a:t>Competitions</a:t>
            </a:r>
          </a:p>
          <a:p>
            <a:endParaRPr lang="en-GB" sz="2400"/>
          </a:p>
          <a:p>
            <a:r>
              <a:rPr lang="en-GB" sz="2400"/>
              <a:t>Designing a new Banklink button</a:t>
            </a:r>
          </a:p>
        </p:txBody>
      </p:sp>
      <p:sp>
        <p:nvSpPr>
          <p:cNvPr id="2" name="Slide Number Placeholder 1"/>
          <p:cNvSpPr>
            <a:spLocks noGrp="1"/>
          </p:cNvSpPr>
          <p:nvPr>
            <p:ph type="sldNum" sz="quarter" idx="12"/>
          </p:nvPr>
        </p:nvSpPr>
        <p:spPr/>
        <p:txBody>
          <a:bodyPr/>
          <a:lstStyle/>
          <a:p>
            <a:fld id="{89B03ACE-E84E-46D0-8160-3E6F6E795E78}" type="slidenum">
              <a:rPr lang="en-IE" smtClean="0"/>
              <a:pPr/>
              <a:t>63</a:t>
            </a:fld>
            <a:endParaRPr lang="en-I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Other measures</a:t>
            </a:r>
            <a:endParaRPr lang="en-IE" dirty="0"/>
          </a:p>
        </p:txBody>
      </p:sp>
      <p:sp>
        <p:nvSpPr>
          <p:cNvPr id="4" name="Content Placeholder 3"/>
          <p:cNvSpPr>
            <a:spLocks noGrp="1"/>
          </p:cNvSpPr>
          <p:nvPr>
            <p:ph idx="1"/>
          </p:nvPr>
        </p:nvSpPr>
        <p:spPr/>
        <p:txBody>
          <a:bodyPr/>
          <a:lstStyle/>
          <a:p>
            <a:r>
              <a:rPr lang="en-IE" dirty="0"/>
              <a:t>Frequencies of the variable</a:t>
            </a:r>
          </a:p>
          <a:p>
            <a:r>
              <a:rPr lang="en-IE" dirty="0" smtClean="0"/>
              <a:t>Tell you something about how it is measured</a:t>
            </a:r>
          </a:p>
          <a:p>
            <a:r>
              <a:rPr lang="en-IE" dirty="0" smtClean="0"/>
              <a:t>Maximum value</a:t>
            </a:r>
          </a:p>
          <a:p>
            <a:r>
              <a:rPr lang="en-IE" dirty="0" smtClean="0"/>
              <a:t>Minimum value</a:t>
            </a:r>
          </a:p>
          <a:p>
            <a:r>
              <a:rPr lang="en-IE" dirty="0" smtClean="0"/>
              <a:t>% missing </a:t>
            </a:r>
          </a:p>
          <a:p>
            <a:endParaRPr lang="en-IE" dirty="0"/>
          </a:p>
        </p:txBody>
      </p:sp>
      <p:sp>
        <p:nvSpPr>
          <p:cNvPr id="3" name="TextBox 2"/>
          <p:cNvSpPr txBox="1"/>
          <p:nvPr/>
        </p:nvSpPr>
        <p:spPr>
          <a:xfrm>
            <a:off x="-468560" y="1971163"/>
            <a:ext cx="184731" cy="646331"/>
          </a:xfrm>
          <a:prstGeom prst="rect">
            <a:avLst/>
          </a:prstGeom>
          <a:noFill/>
        </p:spPr>
        <p:txBody>
          <a:bodyPr wrap="none" rtlCol="0">
            <a:spAutoFit/>
          </a:bodyPr>
          <a:lstStyle/>
          <a:p>
            <a:endParaRPr lang="en-IE" dirty="0"/>
          </a:p>
          <a:p>
            <a:endParaRPr lang="en-IE" dirty="0"/>
          </a:p>
        </p:txBody>
      </p:sp>
      <p:sp>
        <p:nvSpPr>
          <p:cNvPr id="6" name="Slide Number Placeholder 5"/>
          <p:cNvSpPr>
            <a:spLocks noGrp="1"/>
          </p:cNvSpPr>
          <p:nvPr>
            <p:ph type="sldNum" sz="quarter" idx="12"/>
          </p:nvPr>
        </p:nvSpPr>
        <p:spPr/>
        <p:txBody>
          <a:bodyPr/>
          <a:lstStyle/>
          <a:p>
            <a:fld id="{89B03ACE-E84E-46D0-8160-3E6F6E795E78}" type="slidenum">
              <a:rPr lang="en-IE" smtClean="0"/>
              <a:pPr/>
              <a:t>64</a:t>
            </a:fld>
            <a:endParaRPr lang="en-IE"/>
          </a:p>
        </p:txBody>
      </p:sp>
    </p:spTree>
    <p:extLst>
      <p:ext uri="{BB962C8B-B14F-4D97-AF65-F5344CB8AC3E}">
        <p14:creationId xmlns:p14="http://schemas.microsoft.com/office/powerpoint/2010/main" val="3438206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2586038" y="1519238"/>
            <a:ext cx="9144000" cy="0"/>
          </a:xfrm>
          <a:prstGeom prst="rect">
            <a:avLst/>
          </a:prstGeom>
          <a:noFill/>
          <a:ln w="9525">
            <a:noFill/>
            <a:miter lim="800000"/>
            <a:headEnd/>
            <a:tailEnd/>
          </a:ln>
          <a:effectLst/>
        </p:spPr>
        <p:txBody>
          <a:bodyPr>
            <a:spAutoFit/>
          </a:bodyPr>
          <a:lstStyle/>
          <a:p>
            <a:endParaRPr lang="en-IE"/>
          </a:p>
        </p:txBody>
      </p:sp>
      <p:pic>
        <p:nvPicPr>
          <p:cNvPr id="82947" name="Picture 3"/>
          <p:cNvPicPr>
            <a:picLocks noChangeAspect="1" noChangeArrowheads="1"/>
          </p:cNvPicPr>
          <p:nvPr/>
        </p:nvPicPr>
        <p:blipFill>
          <a:blip r:embed="rId3" cstate="print"/>
          <a:srcRect l="-160" r="-160"/>
          <a:stretch>
            <a:fillRect/>
          </a:stretch>
        </p:blipFill>
        <p:spPr bwMode="auto">
          <a:xfrm>
            <a:off x="2895600" y="1600200"/>
            <a:ext cx="3971925" cy="3819525"/>
          </a:xfrm>
          <a:prstGeom prst="rect">
            <a:avLst/>
          </a:prstGeom>
          <a:noFill/>
        </p:spPr>
      </p:pic>
      <p:sp>
        <p:nvSpPr>
          <p:cNvPr id="82948" name="Text Box 4"/>
          <p:cNvSpPr txBox="1">
            <a:spLocks noChangeArrowheads="1"/>
          </p:cNvSpPr>
          <p:nvPr/>
        </p:nvSpPr>
        <p:spPr bwMode="auto">
          <a:xfrm>
            <a:off x="441325" y="650875"/>
            <a:ext cx="1436688" cy="457200"/>
          </a:xfrm>
          <a:prstGeom prst="rect">
            <a:avLst/>
          </a:prstGeom>
          <a:noFill/>
          <a:ln w="9525">
            <a:noFill/>
            <a:miter lim="800000"/>
            <a:headEnd/>
            <a:tailEnd/>
          </a:ln>
          <a:effectLst/>
        </p:spPr>
        <p:txBody>
          <a:bodyPr wrap="none">
            <a:spAutoFit/>
          </a:bodyPr>
          <a:lstStyle/>
          <a:p>
            <a:r>
              <a:rPr lang="en-GB" sz="2400">
                <a:latin typeface="Times New Roman" pitchFamily="18" charset="0"/>
              </a:rPr>
              <a:t>Boxplots  </a:t>
            </a:r>
          </a:p>
        </p:txBody>
      </p:sp>
      <p:sp>
        <p:nvSpPr>
          <p:cNvPr id="2" name="Slide Number Placeholder 1"/>
          <p:cNvSpPr>
            <a:spLocks noGrp="1"/>
          </p:cNvSpPr>
          <p:nvPr>
            <p:ph type="sldNum" sz="quarter" idx="12"/>
          </p:nvPr>
        </p:nvSpPr>
        <p:spPr/>
        <p:txBody>
          <a:bodyPr/>
          <a:lstStyle/>
          <a:p>
            <a:fld id="{89B03ACE-E84E-46D0-8160-3E6F6E795E78}" type="slidenum">
              <a:rPr lang="en-IE" smtClean="0"/>
              <a:pPr/>
              <a:t>65</a:t>
            </a:fld>
            <a:endParaRPr lang="en-I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9B03ACE-E84E-46D0-8160-3E6F6E795E78}" type="slidenum">
              <a:rPr lang="en-IE" smtClean="0"/>
              <a:pPr/>
              <a:t>66</a:t>
            </a:fld>
            <a:endParaRPr lang="en-I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584" y="5733256"/>
            <a:ext cx="7238969" cy="369332"/>
          </a:xfrm>
          <a:prstGeom prst="rect">
            <a:avLst/>
          </a:prstGeom>
          <a:noFill/>
        </p:spPr>
        <p:txBody>
          <a:bodyPr wrap="none" rtlCol="0">
            <a:spAutoFit/>
          </a:bodyPr>
          <a:lstStyle/>
          <a:p>
            <a:r>
              <a:rPr lang="en-IE" dirty="0" smtClean="0"/>
              <a:t>Outliers defined as anything above Q3 +1.5(Q3-Q1) or below Q1-1.5(Q3-Q1)</a:t>
            </a:r>
            <a:endParaRPr lang="en-IE" dirty="0"/>
          </a:p>
        </p:txBody>
      </p:sp>
      <p:pic>
        <p:nvPicPr>
          <p:cNvPr id="104450"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9B03ACE-E84E-46D0-8160-3E6F6E795E78}" type="slidenum">
              <a:rPr lang="en-IE" smtClean="0"/>
              <a:pPr/>
              <a:t>67</a:t>
            </a:fld>
            <a:endParaRPr lang="en-I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Really useful </a:t>
            </a:r>
            <a:r>
              <a:rPr lang="en-IE" dirty="0" err="1" smtClean="0"/>
              <a:t>boxplot</a:t>
            </a:r>
            <a:endParaRPr lang="en-IE" dirty="0"/>
          </a:p>
        </p:txBody>
      </p:sp>
      <p:pic>
        <p:nvPicPr>
          <p:cNvPr id="105474" name="Picture 2"/>
          <p:cNvPicPr>
            <a:picLocks noChangeAspect="1" noChangeArrowheads="1"/>
          </p:cNvPicPr>
          <p:nvPr/>
        </p:nvPicPr>
        <p:blipFill>
          <a:blip r:embed="rId3" cstate="print"/>
          <a:srcRect/>
          <a:stretch>
            <a:fillRect/>
          </a:stretch>
        </p:blipFill>
        <p:spPr bwMode="auto">
          <a:xfrm>
            <a:off x="1828800" y="1600200"/>
            <a:ext cx="5486400" cy="3657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9B03ACE-E84E-46D0-8160-3E6F6E795E78}" type="slidenum">
              <a:rPr lang="en-IE" smtClean="0"/>
              <a:pPr/>
              <a:t>68</a:t>
            </a:fld>
            <a:endParaRPr lang="en-IE"/>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 </a:t>
            </a:r>
            <a:r>
              <a:rPr lang="en-IE" dirty="0" err="1" smtClean="0"/>
              <a:t>dotplot</a:t>
            </a:r>
            <a:r>
              <a:rPr lang="en-IE" dirty="0" smtClean="0"/>
              <a:t> version</a:t>
            </a:r>
            <a:endParaRPr lang="en-IE" dirty="0"/>
          </a:p>
        </p:txBody>
      </p:sp>
      <p:sp>
        <p:nvSpPr>
          <p:cNvPr id="3" name="Slide Number Placeholder 2"/>
          <p:cNvSpPr>
            <a:spLocks noGrp="1"/>
          </p:cNvSpPr>
          <p:nvPr>
            <p:ph type="sldNum" sz="quarter" idx="12"/>
          </p:nvPr>
        </p:nvSpPr>
        <p:spPr/>
        <p:txBody>
          <a:bodyPr/>
          <a:lstStyle/>
          <a:p>
            <a:fld id="{89B03ACE-E84E-46D0-8160-3E6F6E795E78}" type="slidenum">
              <a:rPr lang="en-IE" smtClean="0"/>
              <a:pPr/>
              <a:t>69</a:t>
            </a:fld>
            <a:endParaRPr lang="en-IE"/>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6523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7</a:t>
            </a:fld>
            <a:endParaRPr lang="en-IE"/>
          </a:p>
        </p:txBody>
      </p:sp>
      <p:pic>
        <p:nvPicPr>
          <p:cNvPr id="3" name="Picture 2" descr="http://informationarts.pbworks.com/f/1283527402/200501_014_1.gif"/>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28800"/>
            <a:ext cx="5479876" cy="4032448"/>
          </a:xfrm>
          <a:prstGeom prst="rect">
            <a:avLst/>
          </a:prstGeom>
          <a:noFill/>
          <a:ln>
            <a:noFill/>
          </a:ln>
        </p:spPr>
      </p:pic>
    </p:spTree>
    <p:extLst>
      <p:ext uri="{BB962C8B-B14F-4D97-AF65-F5344CB8AC3E}">
        <p14:creationId xmlns:p14="http://schemas.microsoft.com/office/powerpoint/2010/main" val="123332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Another way for Quantitative data</a:t>
            </a:r>
            <a:endParaRPr lang="en-IE" dirty="0"/>
          </a:p>
        </p:txBody>
      </p:sp>
      <p:sp>
        <p:nvSpPr>
          <p:cNvPr id="4" name="TextBox 3"/>
          <p:cNvSpPr txBox="1"/>
          <p:nvPr/>
        </p:nvSpPr>
        <p:spPr>
          <a:xfrm>
            <a:off x="827584" y="4797152"/>
            <a:ext cx="2954655" cy="923330"/>
          </a:xfrm>
          <a:prstGeom prst="rect">
            <a:avLst/>
          </a:prstGeom>
          <a:noFill/>
        </p:spPr>
        <p:txBody>
          <a:bodyPr wrap="none" rtlCol="0">
            <a:spAutoFit/>
          </a:bodyPr>
          <a:lstStyle/>
          <a:p>
            <a:r>
              <a:rPr lang="en-IE" dirty="0" smtClean="0"/>
              <a:t>What categories to use ?  </a:t>
            </a:r>
          </a:p>
          <a:p>
            <a:endParaRPr lang="en-IE" dirty="0" smtClean="0"/>
          </a:p>
          <a:p>
            <a:r>
              <a:rPr lang="en-IE" dirty="0" smtClean="0"/>
              <a:t>Number of decimal places???</a:t>
            </a:r>
            <a:endParaRPr lang="en-IE" dirty="0"/>
          </a:p>
        </p:txBody>
      </p:sp>
      <p:graphicFrame>
        <p:nvGraphicFramePr>
          <p:cNvPr id="5" name="Table 4"/>
          <p:cNvGraphicFramePr>
            <a:graphicFrameLocks noGrp="1"/>
          </p:cNvGraphicFramePr>
          <p:nvPr/>
        </p:nvGraphicFramePr>
        <p:xfrm>
          <a:off x="2123728" y="1556792"/>
          <a:ext cx="4660900" cy="2952750"/>
        </p:xfrm>
        <a:graphic>
          <a:graphicData uri="http://schemas.openxmlformats.org/drawingml/2006/table">
            <a:tbl>
              <a:tblPr/>
              <a:tblGrid>
                <a:gridCol w="2171700"/>
                <a:gridCol w="622300"/>
                <a:gridCol w="1866900"/>
              </a:tblGrid>
              <a:tr h="295275">
                <a:tc>
                  <a:txBody>
                    <a:bodyPr/>
                    <a:lstStyle/>
                    <a:p>
                      <a:pPr algn="ctr" fontAlgn="b"/>
                      <a:r>
                        <a:rPr lang="en-IE" sz="1800" b="0" i="0" u="none" strike="noStrike">
                          <a:solidFill>
                            <a:srgbClr val="000000"/>
                          </a:solidFill>
                          <a:latin typeface="Arial"/>
                        </a:rPr>
                        <a:t>Age Category</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E" sz="1800" b="0" i="0" u="none" strike="noStrike">
                          <a:solidFill>
                            <a:srgbClr val="000000"/>
                          </a:solidFill>
                          <a:latin typeface="Arial"/>
                        </a:rPr>
                        <a:t>Count</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E" sz="1800" b="0" i="0" u="none" strike="noStrike">
                          <a:solidFill>
                            <a:srgbClr val="000000"/>
                          </a:solidFill>
                          <a:latin typeface="Arial"/>
                        </a:rPr>
                        <a:t>Percentage</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95275">
                <a:tc>
                  <a:txBody>
                    <a:bodyPr/>
                    <a:lstStyle/>
                    <a:p>
                      <a:pPr algn="ctr" fontAlgn="b"/>
                      <a:r>
                        <a:rPr lang="en-IE" sz="18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IE" sz="1800" b="0" i="0" u="none" strike="noStrike">
                        <a:solidFill>
                          <a:srgbClr val="000000"/>
                        </a:solidFill>
                        <a:latin typeface="Arial"/>
                      </a:endParaRP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 </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&lt;25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43</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9.07</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25-29</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130</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27.43</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30-35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115</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24.26</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36-44</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62</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13.08</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45-55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63</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13.29</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55+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61</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12.87</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IE" sz="1800" b="0" i="0" u="none" strike="noStrike">
                        <a:solidFill>
                          <a:srgbClr val="000000"/>
                        </a:solidFill>
                        <a:latin typeface="Arial"/>
                      </a:endParaRP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 </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Total</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IE" sz="1800" b="0" i="0" u="none" strike="noStrike">
                          <a:solidFill>
                            <a:srgbClr val="000000"/>
                          </a:solidFill>
                          <a:latin typeface="Arial"/>
                        </a:rPr>
                        <a:t>474</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IE" sz="1800" b="0" i="0" u="none" strike="noStrike" dirty="0">
                          <a:solidFill>
                            <a:srgbClr val="000000"/>
                          </a:solidFill>
                          <a:latin typeface="Arial"/>
                        </a:rPr>
                        <a:t> </a:t>
                      </a: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
        <p:nvSpPr>
          <p:cNvPr id="6" name="Slide Number Placeholder 5"/>
          <p:cNvSpPr>
            <a:spLocks noGrp="1"/>
          </p:cNvSpPr>
          <p:nvPr>
            <p:ph type="sldNum" sz="quarter" idx="12"/>
          </p:nvPr>
        </p:nvSpPr>
        <p:spPr/>
        <p:txBody>
          <a:bodyPr/>
          <a:lstStyle/>
          <a:p>
            <a:fld id="{89B03ACE-E84E-46D0-8160-3E6F6E795E78}" type="slidenum">
              <a:rPr lang="en-IE" smtClean="0"/>
              <a:pPr/>
              <a:t>70</a:t>
            </a:fld>
            <a:endParaRPr lang="en-IE"/>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And again</a:t>
            </a:r>
            <a:endParaRPr lang="en-IE" dirty="0"/>
          </a:p>
        </p:txBody>
      </p:sp>
      <p:graphicFrame>
        <p:nvGraphicFramePr>
          <p:cNvPr id="4" name="Table 3"/>
          <p:cNvGraphicFramePr>
            <a:graphicFrameLocks noGrp="1"/>
          </p:cNvGraphicFramePr>
          <p:nvPr/>
        </p:nvGraphicFramePr>
        <p:xfrm>
          <a:off x="2241550" y="1952625"/>
          <a:ext cx="4660900" cy="2952750"/>
        </p:xfrm>
        <a:graphic>
          <a:graphicData uri="http://schemas.openxmlformats.org/drawingml/2006/table">
            <a:tbl>
              <a:tblPr/>
              <a:tblGrid>
                <a:gridCol w="2171700"/>
                <a:gridCol w="622300"/>
                <a:gridCol w="1866900"/>
              </a:tblGrid>
              <a:tr h="295275">
                <a:tc>
                  <a:txBody>
                    <a:bodyPr/>
                    <a:lstStyle/>
                    <a:p>
                      <a:pPr algn="ctr" fontAlgn="b"/>
                      <a:r>
                        <a:rPr lang="en-IE" sz="1800" b="0" i="0" u="none" strike="noStrike">
                          <a:solidFill>
                            <a:srgbClr val="000000"/>
                          </a:solidFill>
                          <a:latin typeface="Arial"/>
                        </a:rPr>
                        <a:t>Age Category</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E" sz="1800" b="0" i="0" u="none" strike="noStrike">
                          <a:solidFill>
                            <a:srgbClr val="000000"/>
                          </a:solidFill>
                          <a:latin typeface="Arial"/>
                        </a:rPr>
                        <a:t>Count</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E" sz="1800" b="0" i="0" u="none" strike="noStrike">
                          <a:solidFill>
                            <a:srgbClr val="000000"/>
                          </a:solidFill>
                          <a:latin typeface="Arial"/>
                        </a:rPr>
                        <a:t>Percentage</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95275">
                <a:tc>
                  <a:txBody>
                    <a:bodyPr/>
                    <a:lstStyle/>
                    <a:p>
                      <a:pPr algn="ctr" fontAlgn="b"/>
                      <a:r>
                        <a:rPr lang="en-IE" sz="18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IE" sz="1800" b="0" i="0" u="none" strike="noStrike">
                        <a:solidFill>
                          <a:srgbClr val="000000"/>
                        </a:solidFill>
                        <a:latin typeface="Arial"/>
                      </a:endParaRP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 </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&lt;25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43</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9</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25-29</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130</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27</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30-35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115</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24</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36-44</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62</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13</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45-55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63</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13</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55+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E" sz="1800" b="0" i="0" u="none" strike="noStrike">
                          <a:solidFill>
                            <a:srgbClr val="000000"/>
                          </a:solidFill>
                          <a:latin typeface="Arial"/>
                        </a:rPr>
                        <a:t>61</a:t>
                      </a: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13</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IE" sz="1800" b="0" i="0" u="none" strike="noStrike">
                        <a:solidFill>
                          <a:srgbClr val="000000"/>
                        </a:solidFill>
                        <a:latin typeface="Arial"/>
                      </a:endParaRPr>
                    </a:p>
                  </a:txBody>
                  <a:tcPr marL="0" marR="0" marT="0" marB="0" anchor="b">
                    <a:lnL>
                      <a:noFill/>
                    </a:lnL>
                    <a:lnR>
                      <a:noFill/>
                    </a:lnR>
                    <a:lnT>
                      <a:noFill/>
                    </a:lnT>
                    <a:lnB>
                      <a:noFill/>
                    </a:lnB>
                  </a:tcPr>
                </a:tc>
                <a:tc>
                  <a:txBody>
                    <a:bodyPr/>
                    <a:lstStyle/>
                    <a:p>
                      <a:pPr algn="ctr" fontAlgn="b"/>
                      <a:r>
                        <a:rPr lang="en-IE" sz="1800" b="0" i="0" u="none" strike="noStrike">
                          <a:solidFill>
                            <a:srgbClr val="000000"/>
                          </a:solidFill>
                          <a:latin typeface="Arial"/>
                        </a:rPr>
                        <a:t> </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r>
              <a:tr h="295275">
                <a:tc>
                  <a:txBody>
                    <a:bodyPr/>
                    <a:lstStyle/>
                    <a:p>
                      <a:pPr algn="ctr" fontAlgn="b"/>
                      <a:r>
                        <a:rPr lang="en-IE" sz="1800" b="0" i="0" u="none" strike="noStrike">
                          <a:solidFill>
                            <a:srgbClr val="000000"/>
                          </a:solidFill>
                          <a:latin typeface="Arial"/>
                        </a:rPr>
                        <a:t>Total</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IE" sz="1800" b="0" i="0" u="none" strike="noStrike">
                          <a:solidFill>
                            <a:srgbClr val="000000"/>
                          </a:solidFill>
                          <a:latin typeface="Arial"/>
                        </a:rPr>
                        <a:t>474</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IE" sz="1800" b="0" i="0" u="none" strike="noStrike" dirty="0">
                          <a:solidFill>
                            <a:srgbClr val="000000"/>
                          </a:solidFill>
                          <a:latin typeface="Arial"/>
                        </a:rPr>
                        <a:t> </a:t>
                      </a: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
        <p:nvSpPr>
          <p:cNvPr id="5" name="Slide Number Placeholder 4"/>
          <p:cNvSpPr>
            <a:spLocks noGrp="1"/>
          </p:cNvSpPr>
          <p:nvPr>
            <p:ph type="sldNum" sz="quarter" idx="12"/>
          </p:nvPr>
        </p:nvSpPr>
        <p:spPr/>
        <p:txBody>
          <a:bodyPr/>
          <a:lstStyle/>
          <a:p>
            <a:fld id="{89B03ACE-E84E-46D0-8160-3E6F6E795E78}" type="slidenum">
              <a:rPr lang="en-IE" smtClean="0"/>
              <a:pPr/>
              <a:t>71</a:t>
            </a:fld>
            <a:endParaRPr lang="en-I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 little fun</a:t>
            </a:r>
            <a:endParaRPr lang="en-IE" dirty="0"/>
          </a:p>
        </p:txBody>
      </p:sp>
      <p:pic>
        <p:nvPicPr>
          <p:cNvPr id="106498" name="Picture 2"/>
          <p:cNvPicPr>
            <a:picLocks noGrp="1" noChangeAspect="1" noChangeArrowheads="1"/>
          </p:cNvPicPr>
          <p:nvPr>
            <p:ph idx="1"/>
          </p:nvPr>
        </p:nvPicPr>
        <p:blipFill>
          <a:blip r:embed="rId3" cstate="print"/>
          <a:srcRect/>
          <a:stretch>
            <a:fillRect/>
          </a:stretch>
        </p:blipFill>
        <p:spPr bwMode="auto">
          <a:xfrm>
            <a:off x="1835696" y="1628800"/>
            <a:ext cx="5486400" cy="3657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9B03ACE-E84E-46D0-8160-3E6F6E795E78}" type="slidenum">
              <a:rPr lang="en-IE" smtClean="0"/>
              <a:pPr/>
              <a:t>72</a:t>
            </a:fld>
            <a:endParaRPr lang="en-IE"/>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And more info…</a:t>
            </a:r>
            <a:endParaRPr lang="en-IE" dirty="0"/>
          </a:p>
        </p:txBody>
      </p:sp>
      <p:sp>
        <p:nvSpPr>
          <p:cNvPr id="3" name="Content Placeholder 2"/>
          <p:cNvSpPr>
            <a:spLocks noGrp="1"/>
          </p:cNvSpPr>
          <p:nvPr>
            <p:ph idx="1"/>
          </p:nvPr>
        </p:nvSpPr>
        <p:spPr/>
        <p:txBody>
          <a:bodyPr>
            <a:normAutofit fontScale="70000" lnSpcReduction="20000"/>
          </a:bodyPr>
          <a:lstStyle/>
          <a:p>
            <a:r>
              <a:rPr lang="en-IE" dirty="0" smtClean="0"/>
              <a:t>No. of</a:t>
            </a:r>
          </a:p>
          <a:p>
            <a:r>
              <a:rPr lang="en-IE" dirty="0" smtClean="0"/>
              <a:t>issues  Count</a:t>
            </a:r>
          </a:p>
          <a:p>
            <a:r>
              <a:rPr lang="en-IE" dirty="0" smtClean="0"/>
              <a:t>     0     75</a:t>
            </a:r>
          </a:p>
          <a:p>
            <a:r>
              <a:rPr lang="en-IE" dirty="0" smtClean="0"/>
              <a:t>     1     55</a:t>
            </a:r>
          </a:p>
          <a:p>
            <a:r>
              <a:rPr lang="en-IE" dirty="0" smtClean="0"/>
              <a:t>     2     45</a:t>
            </a:r>
          </a:p>
          <a:p>
            <a:r>
              <a:rPr lang="en-IE" dirty="0" smtClean="0"/>
              <a:t>     3     10</a:t>
            </a:r>
          </a:p>
          <a:p>
            <a:r>
              <a:rPr lang="en-IE" dirty="0" smtClean="0"/>
              <a:t>     4      3</a:t>
            </a:r>
          </a:p>
          <a:p>
            <a:r>
              <a:rPr lang="en-IE" dirty="0" smtClean="0"/>
              <a:t>     5      1</a:t>
            </a:r>
          </a:p>
          <a:p>
            <a:r>
              <a:rPr lang="en-IE" dirty="0" smtClean="0"/>
              <a:t>    10     20</a:t>
            </a:r>
          </a:p>
          <a:p>
            <a:r>
              <a:rPr lang="en-IE" dirty="0" smtClean="0"/>
              <a:t>    11     50</a:t>
            </a:r>
          </a:p>
          <a:p>
            <a:r>
              <a:rPr lang="en-IE" dirty="0" smtClean="0"/>
              <a:t>    12     80</a:t>
            </a:r>
          </a:p>
          <a:p>
            <a:r>
              <a:rPr lang="en-IE" dirty="0" smtClean="0"/>
              <a:t>    N=    339</a:t>
            </a:r>
          </a:p>
          <a:p>
            <a:pPr>
              <a:buNone/>
            </a:pPr>
            <a:endParaRPr lang="en-IE" dirty="0"/>
          </a:p>
        </p:txBody>
      </p:sp>
      <p:sp>
        <p:nvSpPr>
          <p:cNvPr id="5" name="Slide Number Placeholder 4"/>
          <p:cNvSpPr>
            <a:spLocks noGrp="1"/>
          </p:cNvSpPr>
          <p:nvPr>
            <p:ph type="sldNum" sz="quarter" idx="12"/>
          </p:nvPr>
        </p:nvSpPr>
        <p:spPr/>
        <p:txBody>
          <a:bodyPr/>
          <a:lstStyle/>
          <a:p>
            <a:fld id="{89B03ACE-E84E-46D0-8160-3E6F6E795E78}" type="slidenum">
              <a:rPr lang="en-IE" smtClean="0"/>
              <a:pPr/>
              <a:t>73</a:t>
            </a:fld>
            <a:endParaRPr lang="en-IE"/>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And a question</a:t>
            </a:r>
            <a:endParaRPr lang="en-IE" dirty="0"/>
          </a:p>
        </p:txBody>
      </p:sp>
      <p:sp>
        <p:nvSpPr>
          <p:cNvPr id="3" name="Content Placeholder 2"/>
          <p:cNvSpPr>
            <a:spLocks noGrp="1"/>
          </p:cNvSpPr>
          <p:nvPr>
            <p:ph idx="1"/>
          </p:nvPr>
        </p:nvSpPr>
        <p:spPr/>
        <p:txBody>
          <a:bodyPr/>
          <a:lstStyle/>
          <a:p>
            <a:r>
              <a:rPr lang="en-IE" dirty="0" smtClean="0"/>
              <a:t>Suppose we rolled a fair dice 12,000 times what kind of result would you expect to get?</a:t>
            </a:r>
          </a:p>
          <a:p>
            <a:endParaRPr lang="en-IE" dirty="0" smtClean="0"/>
          </a:p>
          <a:p>
            <a:r>
              <a:rPr lang="en-IE" dirty="0" smtClean="0"/>
              <a:t>Draw a histogram.  </a:t>
            </a:r>
            <a:endParaRPr lang="en-IE" dirty="0"/>
          </a:p>
        </p:txBody>
      </p:sp>
      <p:sp>
        <p:nvSpPr>
          <p:cNvPr id="5" name="Slide Number Placeholder 4"/>
          <p:cNvSpPr>
            <a:spLocks noGrp="1"/>
          </p:cNvSpPr>
          <p:nvPr>
            <p:ph type="sldNum" sz="quarter" idx="12"/>
          </p:nvPr>
        </p:nvSpPr>
        <p:spPr/>
        <p:txBody>
          <a:bodyPr/>
          <a:lstStyle/>
          <a:p>
            <a:fld id="{89B03ACE-E84E-46D0-8160-3E6F6E795E78}" type="slidenum">
              <a:rPr lang="en-IE" smtClean="0"/>
              <a:pPr/>
              <a:t>74</a:t>
            </a:fld>
            <a:endParaRPr lang="en-IE"/>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Histogram</a:t>
            </a:r>
            <a:endParaRPr lang="en-IE" dirty="0"/>
          </a:p>
        </p:txBody>
      </p:sp>
      <p:sp>
        <p:nvSpPr>
          <p:cNvPr id="4" name="Slide Number Placeholder 3"/>
          <p:cNvSpPr>
            <a:spLocks noGrp="1"/>
          </p:cNvSpPr>
          <p:nvPr>
            <p:ph type="sldNum" sz="quarter" idx="12"/>
          </p:nvPr>
        </p:nvSpPr>
        <p:spPr/>
        <p:txBody>
          <a:bodyPr/>
          <a:lstStyle/>
          <a:p>
            <a:fld id="{89B03ACE-E84E-46D0-8160-3E6F6E795E78}" type="slidenum">
              <a:rPr lang="en-IE" smtClean="0"/>
              <a:pPr/>
              <a:t>75</a:t>
            </a:fld>
            <a:endParaRPr lang="en-IE"/>
          </a:p>
        </p:txBody>
      </p:sp>
    </p:spTree>
    <p:extLst>
      <p:ext uri="{BB962C8B-B14F-4D97-AF65-F5344CB8AC3E}">
        <p14:creationId xmlns:p14="http://schemas.microsoft.com/office/powerpoint/2010/main" val="19827797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Results</a:t>
            </a:r>
            <a:endParaRPr lang="en-IE" dirty="0"/>
          </a:p>
        </p:txBody>
      </p:sp>
      <p:sp>
        <p:nvSpPr>
          <p:cNvPr id="3" name="Content Placeholder 2"/>
          <p:cNvSpPr>
            <a:spLocks noGrp="1"/>
          </p:cNvSpPr>
          <p:nvPr>
            <p:ph idx="1"/>
          </p:nvPr>
        </p:nvSpPr>
        <p:spPr/>
        <p:txBody>
          <a:bodyPr>
            <a:normAutofit fontScale="77500" lnSpcReduction="20000"/>
          </a:bodyPr>
          <a:lstStyle/>
          <a:p>
            <a:r>
              <a:rPr lang="en-IE" b="1" dirty="0"/>
              <a:t>Tally for Discrete Variables: C1 </a:t>
            </a:r>
          </a:p>
          <a:p>
            <a:endParaRPr lang="en-IE" b="1" dirty="0"/>
          </a:p>
          <a:p>
            <a:pPr marL="0" indent="0">
              <a:buNone/>
            </a:pPr>
            <a:r>
              <a:rPr lang="en-IE" dirty="0"/>
              <a:t>C1  Count  </a:t>
            </a:r>
            <a:r>
              <a:rPr lang="en-IE" dirty="0" err="1"/>
              <a:t>Percent</a:t>
            </a:r>
            <a:endParaRPr lang="en-IE" dirty="0"/>
          </a:p>
          <a:p>
            <a:pPr marL="0" indent="0">
              <a:buNone/>
            </a:pPr>
            <a:r>
              <a:rPr lang="en-IE" dirty="0"/>
              <a:t> 1   1964    16.37</a:t>
            </a:r>
          </a:p>
          <a:p>
            <a:pPr marL="0" indent="0">
              <a:buNone/>
            </a:pPr>
            <a:r>
              <a:rPr lang="en-IE" dirty="0"/>
              <a:t> 2   2028    16.90</a:t>
            </a:r>
          </a:p>
          <a:p>
            <a:pPr marL="0" indent="0">
              <a:buNone/>
            </a:pPr>
            <a:r>
              <a:rPr lang="en-IE" dirty="0"/>
              <a:t> 3   1989    16.57</a:t>
            </a:r>
          </a:p>
          <a:p>
            <a:pPr marL="0" indent="0">
              <a:buNone/>
            </a:pPr>
            <a:r>
              <a:rPr lang="en-IE" dirty="0"/>
              <a:t> 4   1981    16.51</a:t>
            </a:r>
          </a:p>
          <a:p>
            <a:pPr marL="0" indent="0">
              <a:buNone/>
            </a:pPr>
            <a:r>
              <a:rPr lang="en-IE" dirty="0"/>
              <a:t> 5   1998    16.65</a:t>
            </a:r>
          </a:p>
          <a:p>
            <a:pPr marL="0" indent="0">
              <a:buNone/>
            </a:pPr>
            <a:r>
              <a:rPr lang="en-IE" dirty="0"/>
              <a:t> 6   2040    </a:t>
            </a:r>
            <a:r>
              <a:rPr lang="en-IE" dirty="0" smtClean="0"/>
              <a:t>17.00</a:t>
            </a:r>
          </a:p>
          <a:p>
            <a:pPr marL="0" indent="0">
              <a:buNone/>
            </a:pPr>
            <a:endParaRPr lang="en-IE" dirty="0"/>
          </a:p>
          <a:p>
            <a:pPr marL="0" indent="0">
              <a:buNone/>
            </a:pPr>
            <a:r>
              <a:rPr lang="en-IE" dirty="0" smtClean="0"/>
              <a:t>N</a:t>
            </a:r>
            <a:r>
              <a:rPr lang="en-IE" dirty="0"/>
              <a:t>=  12000</a:t>
            </a:r>
          </a:p>
          <a:p>
            <a:endParaRPr lang="en-IE" dirty="0"/>
          </a:p>
        </p:txBody>
      </p:sp>
      <p:sp>
        <p:nvSpPr>
          <p:cNvPr id="5" name="Slide Number Placeholder 4"/>
          <p:cNvSpPr>
            <a:spLocks noGrp="1"/>
          </p:cNvSpPr>
          <p:nvPr>
            <p:ph type="sldNum" sz="quarter" idx="12"/>
          </p:nvPr>
        </p:nvSpPr>
        <p:spPr/>
        <p:txBody>
          <a:bodyPr/>
          <a:lstStyle/>
          <a:p>
            <a:fld id="{89B03ACE-E84E-46D0-8160-3E6F6E795E78}" type="slidenum">
              <a:rPr lang="en-IE" smtClean="0"/>
              <a:pPr/>
              <a:t>76</a:t>
            </a:fld>
            <a:endParaRPr lang="en-IE"/>
          </a:p>
        </p:txBody>
      </p:sp>
    </p:spTree>
    <p:extLst>
      <p:ext uri="{BB962C8B-B14F-4D97-AF65-F5344CB8AC3E}">
        <p14:creationId xmlns:p14="http://schemas.microsoft.com/office/powerpoint/2010/main" val="124908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89B03ACE-E84E-46D0-8160-3E6F6E795E78}" type="slidenum">
              <a:rPr lang="en-IE" smtClean="0"/>
              <a:pPr/>
              <a:t>77</a:t>
            </a:fld>
            <a:endParaRPr lang="en-IE"/>
          </a:p>
        </p:txBody>
      </p:sp>
    </p:spTree>
    <p:extLst>
      <p:ext uri="{BB962C8B-B14F-4D97-AF65-F5344CB8AC3E}">
        <p14:creationId xmlns:p14="http://schemas.microsoft.com/office/powerpoint/2010/main" val="3763181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Your own examples</a:t>
            </a:r>
            <a:endParaRPr lang="en-IE" dirty="0"/>
          </a:p>
        </p:txBody>
      </p:sp>
      <p:sp>
        <p:nvSpPr>
          <p:cNvPr id="3" name="Content Placeholder 2"/>
          <p:cNvSpPr>
            <a:spLocks noGrp="1"/>
          </p:cNvSpPr>
          <p:nvPr>
            <p:ph idx="1"/>
          </p:nvPr>
        </p:nvSpPr>
        <p:spPr/>
        <p:txBody>
          <a:bodyPr/>
          <a:lstStyle/>
          <a:p>
            <a:r>
              <a:rPr lang="en-IE" dirty="0" smtClean="0"/>
              <a:t>Look for your own examples  in the newspapers or internet.</a:t>
            </a:r>
          </a:p>
          <a:p>
            <a:r>
              <a:rPr lang="en-IE" dirty="0" smtClean="0"/>
              <a:t>Document where you found it</a:t>
            </a:r>
          </a:p>
          <a:p>
            <a:r>
              <a:rPr lang="en-IE" dirty="0" smtClean="0"/>
              <a:t>Why you liked it?</a:t>
            </a:r>
          </a:p>
          <a:p>
            <a:r>
              <a:rPr lang="en-IE" dirty="0" smtClean="0"/>
              <a:t>Why you disliked it?</a:t>
            </a:r>
          </a:p>
          <a:p>
            <a:endParaRPr lang="en-IE" dirty="0" smtClean="0"/>
          </a:p>
          <a:p>
            <a:pPr>
              <a:buNone/>
            </a:pPr>
            <a:endParaRPr lang="en-IE" dirty="0"/>
          </a:p>
        </p:txBody>
      </p:sp>
      <p:sp>
        <p:nvSpPr>
          <p:cNvPr id="5" name="Slide Number Placeholder 4"/>
          <p:cNvSpPr>
            <a:spLocks noGrp="1"/>
          </p:cNvSpPr>
          <p:nvPr>
            <p:ph type="sldNum" sz="quarter" idx="12"/>
          </p:nvPr>
        </p:nvSpPr>
        <p:spPr/>
        <p:txBody>
          <a:bodyPr/>
          <a:lstStyle/>
          <a:p>
            <a:fld id="{89B03ACE-E84E-46D0-8160-3E6F6E795E78}" type="slidenum">
              <a:rPr lang="en-IE" smtClean="0"/>
              <a:pPr/>
              <a:t>78</a:t>
            </a:fld>
            <a:endParaRPr lang="en-I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8</a:t>
            </a:fld>
            <a:endParaRPr lang="en-IE"/>
          </a:p>
        </p:txBody>
      </p:sp>
      <p:pic>
        <p:nvPicPr>
          <p:cNvPr id="3" name="Picture 2" descr="http://www.aef.org.uk/downloads/Graph%205.jpg"/>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728787"/>
            <a:ext cx="5715000" cy="3400425"/>
          </a:xfrm>
          <a:prstGeom prst="rect">
            <a:avLst/>
          </a:prstGeom>
          <a:noFill/>
          <a:ln>
            <a:noFill/>
          </a:ln>
        </p:spPr>
      </p:pic>
    </p:spTree>
    <p:extLst>
      <p:ext uri="{BB962C8B-B14F-4D97-AF65-F5344CB8AC3E}">
        <p14:creationId xmlns:p14="http://schemas.microsoft.com/office/powerpoint/2010/main" val="3605631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9B03ACE-E84E-46D0-8160-3E6F6E795E78}" type="slidenum">
              <a:rPr lang="en-IE" smtClean="0"/>
              <a:pPr/>
              <a:t>9</a:t>
            </a:fld>
            <a:endParaRPr lang="en-IE"/>
          </a:p>
        </p:txBody>
      </p:sp>
      <p:pic>
        <p:nvPicPr>
          <p:cNvPr id="3" name="Picture 2" descr="http://photos.mongabay.com/09/forecast_energy.jpg"/>
          <p:cNvPicPr/>
          <p:nvPr/>
        </p:nvPicPr>
        <p:blipFill>
          <a:blip r:embed="rId2">
            <a:extLst>
              <a:ext uri="{28A0092B-C50C-407E-A947-70E740481C1C}">
                <a14:useLocalDpi xmlns:a14="http://schemas.microsoft.com/office/drawing/2010/main" val="0"/>
              </a:ext>
            </a:extLst>
          </a:blip>
          <a:srcRect/>
          <a:stretch>
            <a:fillRect/>
          </a:stretch>
        </p:blipFill>
        <p:spPr bwMode="auto">
          <a:xfrm>
            <a:off x="1706245" y="1489710"/>
            <a:ext cx="5731510" cy="3878580"/>
          </a:xfrm>
          <a:prstGeom prst="rect">
            <a:avLst/>
          </a:prstGeom>
          <a:noFill/>
          <a:ln>
            <a:noFill/>
          </a:ln>
        </p:spPr>
      </p:pic>
    </p:spTree>
    <p:extLst>
      <p:ext uri="{BB962C8B-B14F-4D97-AF65-F5344CB8AC3E}">
        <p14:creationId xmlns:p14="http://schemas.microsoft.com/office/powerpoint/2010/main" val="16266614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1054</Words>
  <Application>Microsoft Office PowerPoint</Application>
  <PresentationFormat>On-screen Show (4:3)</PresentationFormat>
  <Paragraphs>421</Paragraphs>
  <Slides>78</Slides>
  <Notes>46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78</vt:i4>
      </vt:variant>
    </vt:vector>
  </HeadingPairs>
  <TitlesOfParts>
    <vt:vector size="81" baseType="lpstr">
      <vt:lpstr>Office Theme</vt:lpstr>
      <vt:lpstr>Equation</vt:lpstr>
      <vt:lpstr>Worksheet</vt:lpstr>
      <vt:lpstr>Statistical Analysis</vt:lpstr>
      <vt:lpstr>Data</vt:lpstr>
      <vt:lpstr>PowerPoint Presentation</vt:lpstr>
      <vt:lpstr>Purpose of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Histograms</vt:lpstr>
      <vt:lpstr>PowerPoint Presentation</vt:lpstr>
      <vt:lpstr>PowerPoint Presentation</vt:lpstr>
      <vt:lpstr>PowerPoint Presentation</vt:lpstr>
      <vt:lpstr>Another Histogram</vt:lpstr>
      <vt:lpstr>PowerPoint Presentation</vt:lpstr>
      <vt:lpstr>Scatterplot – 2 quantitative variables</vt:lpstr>
      <vt:lpstr>Price of diamonds v number of carats</vt:lpstr>
      <vt:lpstr>PowerPoint Presentation</vt:lpstr>
      <vt:lpstr>A dotplot</vt:lpstr>
      <vt:lpstr>PowerPoint Presentation</vt:lpstr>
      <vt:lpstr>Plots over time</vt:lpstr>
      <vt:lpstr>PowerPoint Presentation</vt:lpstr>
      <vt:lpstr>PowerPoint Presentation</vt:lpstr>
      <vt:lpstr>PowerPoint Presentation</vt:lpstr>
      <vt:lpstr>PowerPoint Presentation</vt:lpstr>
      <vt:lpstr>PowerPoint Presentation</vt:lpstr>
      <vt:lpstr>Categorical data</vt:lpstr>
      <vt:lpstr>Bar Charts</vt:lpstr>
      <vt:lpstr>PowerPoint Presentation</vt:lpstr>
      <vt:lpstr>PowerPoint Presentation</vt:lpstr>
      <vt:lpstr>PowerPoint Presentation</vt:lpstr>
      <vt:lpstr>NO!!!</vt:lpstr>
      <vt:lpstr>Another plot</vt:lpstr>
      <vt:lpstr>PowerPoint Presentation</vt:lpstr>
      <vt:lpstr>PowerPoint Presentation</vt:lpstr>
      <vt:lpstr>PowerPoint Presentation</vt:lpstr>
      <vt:lpstr>PowerPoint Presentation</vt:lpstr>
      <vt:lpstr>PowerPoint Presentation</vt:lpstr>
      <vt:lpstr>Piechart</vt:lpstr>
      <vt:lpstr>No to these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Stats for Quantitative data</vt:lpstr>
      <vt:lpstr>Measures of Centre </vt:lpstr>
      <vt:lpstr>Another version …</vt:lpstr>
      <vt:lpstr>Something interesting …</vt:lpstr>
      <vt:lpstr>PowerPoint Presentation</vt:lpstr>
      <vt:lpstr>PowerPoint Presentation</vt:lpstr>
      <vt:lpstr>Measures of spread</vt:lpstr>
      <vt:lpstr>PowerPoint Presentation</vt:lpstr>
      <vt:lpstr>PowerPoint Presentation</vt:lpstr>
      <vt:lpstr>PowerPoint Presentation</vt:lpstr>
      <vt:lpstr>Mode</vt:lpstr>
      <vt:lpstr>Other measures</vt:lpstr>
      <vt:lpstr>PowerPoint Presentation</vt:lpstr>
      <vt:lpstr>PowerPoint Presentation</vt:lpstr>
      <vt:lpstr>PowerPoint Presentation</vt:lpstr>
      <vt:lpstr>Really useful boxplot</vt:lpstr>
      <vt:lpstr>A dotplot version</vt:lpstr>
      <vt:lpstr>Another way for Quantitative data</vt:lpstr>
      <vt:lpstr>And again</vt:lpstr>
      <vt:lpstr>A little fun</vt:lpstr>
      <vt:lpstr>And more info…</vt:lpstr>
      <vt:lpstr>And a question</vt:lpstr>
      <vt:lpstr>Histogram</vt:lpstr>
      <vt:lpstr>Results</vt:lpstr>
      <vt:lpstr>PowerPoint Presentation</vt:lpstr>
      <vt:lpstr>Your own examples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username</dc:creator>
  <cp:lastModifiedBy>moregan</cp:lastModifiedBy>
  <cp:revision>41</cp:revision>
  <cp:lastPrinted>2013-09-23T13:30:48Z</cp:lastPrinted>
  <dcterms:created xsi:type="dcterms:W3CDTF">2011-09-01T15:18:45Z</dcterms:created>
  <dcterms:modified xsi:type="dcterms:W3CDTF">2015-09-21T10:44:24Z</dcterms:modified>
</cp:coreProperties>
</file>